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7" r:id="rId3"/>
    <p:sldId id="875" r:id="rId4"/>
    <p:sldId id="885" r:id="rId5"/>
    <p:sldId id="873" r:id="rId6"/>
    <p:sldId id="834" r:id="rId7"/>
    <p:sldId id="876" r:id="rId8"/>
    <p:sldId id="833" r:id="rId9"/>
    <p:sldId id="308" r:id="rId10"/>
    <p:sldId id="877" r:id="rId11"/>
    <p:sldId id="880" r:id="rId12"/>
    <p:sldId id="884" r:id="rId13"/>
    <p:sldId id="309" r:id="rId14"/>
    <p:sldId id="261" r:id="rId15"/>
    <p:sldId id="312" r:id="rId16"/>
    <p:sldId id="311" r:id="rId17"/>
    <p:sldId id="878" r:id="rId18"/>
    <p:sldId id="879" r:id="rId19"/>
    <p:sldId id="881" r:id="rId20"/>
    <p:sldId id="886" r:id="rId21"/>
    <p:sldId id="883" r:id="rId22"/>
    <p:sldId id="264" r:id="rId23"/>
    <p:sldId id="265" r:id="rId24"/>
    <p:sldId id="299" r:id="rId25"/>
    <p:sldId id="887" r:id="rId26"/>
    <p:sldId id="316" r:id="rId27"/>
    <p:sldId id="281" r:id="rId28"/>
    <p:sldId id="280" r:id="rId29"/>
    <p:sldId id="284" r:id="rId30"/>
    <p:sldId id="888" r:id="rId31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07" autoAdjust="0"/>
  </p:normalViewPr>
  <p:slideViewPr>
    <p:cSldViewPr snapToGrid="0" snapToObjects="1">
      <p:cViewPr varScale="1">
        <p:scale>
          <a:sx n="129" d="100"/>
          <a:sy n="129" d="100"/>
        </p:scale>
        <p:origin x="-102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Jako\Number%20of%20guidelines%201990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Jako\Number%20of%20guidelines%201990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Guidelines as percentage of total number of publications in Pubmed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Figures!$D$1</c:f>
              <c:strCache>
                <c:ptCount val="1"/>
                <c:pt idx="0">
                  <c:v>Percentage of total number of publications</c:v>
                </c:pt>
              </c:strCache>
            </c:strRef>
          </c:tx>
          <c:marker>
            <c:symbol val="none"/>
          </c:marker>
          <c:cat>
            <c:numRef>
              <c:f>Figures!$A$2:$A$29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Figures!$D$2:$D$30</c:f>
              <c:numCache>
                <c:formatCode>0.00%</c:formatCode>
                <c:ptCount val="29"/>
                <c:pt idx="0">
                  <c:v>1.2064196146768867E-3</c:v>
                </c:pt>
                <c:pt idx="1">
                  <c:v>1.6746481057815347E-3</c:v>
                </c:pt>
                <c:pt idx="2">
                  <c:v>1.6073280745838552E-3</c:v>
                </c:pt>
                <c:pt idx="3">
                  <c:v>1.9166615837208102E-3</c:v>
                </c:pt>
                <c:pt idx="4">
                  <c:v>2.1784154197103211E-3</c:v>
                </c:pt>
                <c:pt idx="5">
                  <c:v>2.2403531064000533E-3</c:v>
                </c:pt>
                <c:pt idx="6">
                  <c:v>2.457420712171871E-3</c:v>
                </c:pt>
                <c:pt idx="7">
                  <c:v>2.8677248212883042E-3</c:v>
                </c:pt>
                <c:pt idx="8">
                  <c:v>2.8313767252381313E-3</c:v>
                </c:pt>
                <c:pt idx="9">
                  <c:v>3.0800508877972766E-3</c:v>
                </c:pt>
                <c:pt idx="10">
                  <c:v>3.0961791831357051E-3</c:v>
                </c:pt>
                <c:pt idx="11">
                  <c:v>2.9501008378139972E-3</c:v>
                </c:pt>
                <c:pt idx="12">
                  <c:v>2.9463279039589289E-3</c:v>
                </c:pt>
                <c:pt idx="13">
                  <c:v>3.2313904577157657E-3</c:v>
                </c:pt>
                <c:pt idx="14">
                  <c:v>3.3259997208731963E-3</c:v>
                </c:pt>
                <c:pt idx="15">
                  <c:v>2.9628973219581706E-3</c:v>
                </c:pt>
                <c:pt idx="16">
                  <c:v>3.1014555968696439E-3</c:v>
                </c:pt>
                <c:pt idx="17">
                  <c:v>3.19340394714401E-3</c:v>
                </c:pt>
                <c:pt idx="18">
                  <c:v>3.1418419706091922E-3</c:v>
                </c:pt>
                <c:pt idx="19">
                  <c:v>3.1680250705050936E-3</c:v>
                </c:pt>
                <c:pt idx="20">
                  <c:v>3.3372065605529865E-3</c:v>
                </c:pt>
                <c:pt idx="21">
                  <c:v>3.3998413211483646E-3</c:v>
                </c:pt>
                <c:pt idx="22">
                  <c:v>3.2792313812784863E-3</c:v>
                </c:pt>
                <c:pt idx="23">
                  <c:v>3.37461151866236E-3</c:v>
                </c:pt>
                <c:pt idx="24">
                  <c:v>3.6766357659533044E-3</c:v>
                </c:pt>
                <c:pt idx="25">
                  <c:v>3.5284708765870756E-3</c:v>
                </c:pt>
                <c:pt idx="26">
                  <c:v>3.7896033428963453E-3</c:v>
                </c:pt>
                <c:pt idx="27">
                  <c:v>3.8167115238174516E-3</c:v>
                </c:pt>
                <c:pt idx="28">
                  <c:v>3.9314799213704017E-3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73056"/>
        <c:axId val="186360576"/>
      </c:lineChart>
      <c:catAx>
        <c:axId val="18577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360576"/>
        <c:crosses val="autoZero"/>
        <c:auto val="1"/>
        <c:lblAlgn val="ctr"/>
        <c:lblOffset val="100"/>
        <c:tickLblSkip val="5"/>
        <c:noMultiLvlLbl val="0"/>
      </c:catAx>
      <c:valAx>
        <c:axId val="186360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5773056"/>
        <c:crosses val="autoZero"/>
        <c:crossBetween val="between"/>
        <c:majorUnit val="1.0000000000000002E-3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guidelines in Pubmed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Figures!$B$1</c:f>
              <c:strCache>
                <c:ptCount val="1"/>
                <c:pt idx="0">
                  <c:v>Number of guidelines</c:v>
                </c:pt>
              </c:strCache>
            </c:strRef>
          </c:tx>
          <c:marker>
            <c:symbol val="none"/>
          </c:marker>
          <c:cat>
            <c:numRef>
              <c:f>Figures!$A$2:$A$30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Figures!$B$2:$B$30</c:f>
              <c:numCache>
                <c:formatCode>General</c:formatCode>
                <c:ptCount val="29"/>
                <c:pt idx="0">
                  <c:v>495</c:v>
                </c:pt>
                <c:pt idx="1">
                  <c:v>691</c:v>
                </c:pt>
                <c:pt idx="2">
                  <c:v>671</c:v>
                </c:pt>
                <c:pt idx="3">
                  <c:v>817</c:v>
                </c:pt>
                <c:pt idx="4">
                  <c:v>954</c:v>
                </c:pt>
                <c:pt idx="5">
                  <c:v>1005</c:v>
                </c:pt>
                <c:pt idx="6">
                  <c:v>1126</c:v>
                </c:pt>
                <c:pt idx="7">
                  <c:v>1307</c:v>
                </c:pt>
                <c:pt idx="8">
                  <c:v>1340</c:v>
                </c:pt>
                <c:pt idx="9">
                  <c:v>1518</c:v>
                </c:pt>
                <c:pt idx="10">
                  <c:v>1645</c:v>
                </c:pt>
                <c:pt idx="11">
                  <c:v>1612</c:v>
                </c:pt>
                <c:pt idx="12">
                  <c:v>1662</c:v>
                </c:pt>
                <c:pt idx="13">
                  <c:v>1919</c:v>
                </c:pt>
                <c:pt idx="14">
                  <c:v>2121</c:v>
                </c:pt>
                <c:pt idx="15">
                  <c:v>2073</c:v>
                </c:pt>
                <c:pt idx="16">
                  <c:v>2318</c:v>
                </c:pt>
                <c:pt idx="17">
                  <c:v>2509</c:v>
                </c:pt>
                <c:pt idx="18">
                  <c:v>2628</c:v>
                </c:pt>
                <c:pt idx="19">
                  <c:v>2778</c:v>
                </c:pt>
                <c:pt idx="20">
                  <c:v>3142</c:v>
                </c:pt>
                <c:pt idx="21">
                  <c:v>3471</c:v>
                </c:pt>
                <c:pt idx="22">
                  <c:v>3565</c:v>
                </c:pt>
                <c:pt idx="23">
                  <c:v>3871</c:v>
                </c:pt>
                <c:pt idx="24">
                  <c:v>4419</c:v>
                </c:pt>
                <c:pt idx="25">
                  <c:v>4434</c:v>
                </c:pt>
                <c:pt idx="26">
                  <c:v>4861</c:v>
                </c:pt>
                <c:pt idx="27">
                  <c:v>4952</c:v>
                </c:pt>
                <c:pt idx="28">
                  <c:v>5250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85472"/>
        <c:axId val="186587008"/>
      </c:lineChart>
      <c:catAx>
        <c:axId val="1865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87008"/>
        <c:crosses val="autoZero"/>
        <c:auto val="1"/>
        <c:lblAlgn val="ctr"/>
        <c:lblOffset val="100"/>
        <c:tickLblSkip val="5"/>
        <c:noMultiLvlLbl val="0"/>
      </c:catAx>
      <c:valAx>
        <c:axId val="18658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8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26-10-2019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26-10-2019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B253-DF53-4740-B7D7-9B82F5DA74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2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26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B253-DF53-4740-B7D7-9B82F5DA74B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lichtblauw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donkerblauw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oranj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dia donkerblauw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UM40_RGB_B_diap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5109066" y="4615785"/>
            <a:ext cx="3616053" cy="6468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kern="1200" dirty="0">
                <a:solidFill>
                  <a:schemeClr val="bg1"/>
                </a:solidFill>
                <a:latin typeface="+mn-lt"/>
                <a:ea typeface="+mn-ea"/>
                <a:cs typeface="Verdana"/>
              </a:rPr>
              <a:t>Vakgroep Huisartsgeneeskunde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800" b="1" u="none" kern="1200" dirty="0" err="1">
                <a:solidFill>
                  <a:schemeClr val="tx2"/>
                </a:solidFill>
                <a:latin typeface="+mn-lt"/>
                <a:ea typeface="+mn-ea"/>
                <a:cs typeface="Verdana"/>
              </a:rPr>
              <a:t>www.huisartsgeneeskundemaastricht.nl</a:t>
            </a:r>
            <a:endParaRPr lang="nl-NL" sz="800" b="1" u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dia lichtblauw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5109066" y="4615785"/>
            <a:ext cx="3616053" cy="6468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kern="1200" dirty="0">
                <a:solidFill>
                  <a:schemeClr val="bg1"/>
                </a:solidFill>
                <a:latin typeface="+mn-lt"/>
                <a:ea typeface="+mn-ea"/>
                <a:cs typeface="Verdana"/>
              </a:rPr>
              <a:t>Vakgroep Huisartsgeneeskunde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800" b="1" u="none" kern="1200" dirty="0" err="1">
                <a:solidFill>
                  <a:schemeClr val="tx1"/>
                </a:solidFill>
                <a:latin typeface="+mn-lt"/>
                <a:ea typeface="+mn-ea"/>
                <a:cs typeface="Verdana"/>
              </a:rPr>
              <a:t>www.huisartsgeneeskundemaastricht.nl</a:t>
            </a:r>
            <a:endParaRPr lang="nl-NL" sz="800" b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kstdia lichtblauw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5109066" y="4615785"/>
            <a:ext cx="3616053" cy="6468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kern="1200" dirty="0">
                <a:solidFill>
                  <a:schemeClr val="bg1"/>
                </a:solidFill>
                <a:latin typeface="+mn-lt"/>
                <a:ea typeface="+mn-ea"/>
                <a:cs typeface="Verdana"/>
              </a:rPr>
              <a:t>Vakgroep Huisartsgeneeskunde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800" b="1" u="none" kern="1200" dirty="0" err="1">
                <a:solidFill>
                  <a:schemeClr val="tx1"/>
                </a:solidFill>
                <a:latin typeface="+mn-lt"/>
                <a:ea typeface="+mn-ea"/>
                <a:cs typeface="Verdana"/>
              </a:rPr>
              <a:t>www.huisartsgeneeskundemaastricht.nl</a:t>
            </a:r>
            <a:endParaRPr lang="nl-NL" sz="800" b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14"/>
          <a:stretch/>
        </p:blipFill>
        <p:spPr>
          <a:xfrm>
            <a:off x="360001" y="4630499"/>
            <a:ext cx="1572820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337" y="305390"/>
            <a:ext cx="1036211" cy="323537"/>
          </a:xfrm>
          <a:prstGeom prst="rect">
            <a:avLst/>
          </a:prstGeom>
        </p:spPr>
      </p:pic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5109066" y="4615785"/>
            <a:ext cx="3616053" cy="6468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Verdana"/>
              </a:rPr>
              <a:t>Vakgroep Huisartsgeneeskunde</a:t>
            </a:r>
            <a:endParaRPr lang="nl-NL" sz="1200" dirty="0"/>
          </a:p>
          <a:p>
            <a:r>
              <a:rPr lang="nl-NL" sz="800" b="1" u="none" kern="1200" dirty="0" err="1">
                <a:solidFill>
                  <a:schemeClr val="tx2"/>
                </a:solidFill>
                <a:latin typeface="+mn-lt"/>
                <a:ea typeface="+mn-ea"/>
                <a:cs typeface="Verdana"/>
              </a:rPr>
              <a:t>www.huisartsgeneeskundemaastricht.nl</a:t>
            </a:r>
            <a:endParaRPr lang="nl-NL" sz="800" b="1" u="none" dirty="0">
              <a:solidFill>
                <a:schemeClr val="tx2"/>
              </a:solidFill>
            </a:endParaRPr>
          </a:p>
        </p:txBody>
      </p:sp>
      <p:pic>
        <p:nvPicPr>
          <p:cNvPr id="4" name="Afbeelding 3" descr="NHG_314-1935Let [Converted]CYMC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533" y="773880"/>
            <a:ext cx="66301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4" r:id="rId7"/>
    <p:sldLayoutId id="2147483663" r:id="rId8"/>
    <p:sldLayoutId id="2147483659" r:id="rId9"/>
    <p:sldLayoutId id="214748365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21" y="1670974"/>
            <a:ext cx="6923444" cy="1160074"/>
          </a:xfrm>
        </p:spPr>
        <p:txBody>
          <a:bodyPr vert="horz" lIns="68580" tIns="34290" rIns="68580" bIns="34290" rtlCol="0">
            <a:normAutofit fontScale="25000" lnSpcReduction="20000"/>
          </a:bodyPr>
          <a:lstStyle/>
          <a:p>
            <a:pPr algn="ctr"/>
            <a:r>
              <a:rPr lang="en-US" sz="17600" b="1" dirty="0" err="1"/>
              <a:t>Personalised</a:t>
            </a:r>
            <a:r>
              <a:rPr lang="en-US" sz="17600" b="1" dirty="0"/>
              <a:t> medicine &amp;</a:t>
            </a:r>
          </a:p>
          <a:p>
            <a:pPr algn="ctr"/>
            <a:r>
              <a:rPr lang="en-US" sz="17600" b="1" dirty="0"/>
              <a:t>clinical practice guidelines</a:t>
            </a:r>
            <a:endParaRPr lang="nl-NL" sz="17600" b="1" dirty="0"/>
          </a:p>
          <a:p>
            <a:endParaRPr lang="en-US" sz="8800" dirty="0"/>
          </a:p>
          <a:p>
            <a:pPr algn="ctr"/>
            <a:r>
              <a:rPr lang="en-US" sz="12800" dirty="0"/>
              <a:t>Jako Burgers</a:t>
            </a:r>
            <a:endParaRPr lang="nl-NL" sz="12800" dirty="0"/>
          </a:p>
          <a:p>
            <a:endParaRPr lang="nl-NL" sz="5400" dirty="0"/>
          </a:p>
          <a:p>
            <a:endParaRPr lang="en-US" sz="5400" dirty="0"/>
          </a:p>
          <a:p>
            <a:endParaRPr lang="en-US" sz="8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endParaRPr lang="en-US" sz="1575" dirty="0"/>
          </a:p>
          <a:p>
            <a:pPr indent="-171450">
              <a:buFont typeface="Arial" panose="020B0604020202020204" pitchFamily="34" charset="0"/>
              <a:buChar char="•"/>
            </a:pP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38864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guru</a:t>
            </a:r>
            <a:r>
              <a:rPr lang="nl-NL" dirty="0" smtClean="0"/>
              <a:t> of </a:t>
            </a:r>
            <a:r>
              <a:rPr lang="nl-NL" dirty="0" err="1" smtClean="0"/>
              <a:t>personalised</a:t>
            </a:r>
            <a:r>
              <a:rPr lang="nl-NL" dirty="0"/>
              <a:t> </a:t>
            </a:r>
            <a:r>
              <a:rPr lang="nl-NL" dirty="0" err="1" smtClean="0"/>
              <a:t>medicine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259" y="1172055"/>
            <a:ext cx="4159044" cy="3333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‘</a:t>
            </a:r>
            <a:r>
              <a:rPr lang="en-US" sz="2800" i="1" dirty="0" smtClean="0"/>
              <a:t>It </a:t>
            </a:r>
            <a:r>
              <a:rPr lang="en-US" sz="2800" i="1" dirty="0"/>
              <a:t>is more important to know </a:t>
            </a:r>
            <a:r>
              <a:rPr lang="en-US" sz="2800" i="1" dirty="0" smtClean="0"/>
              <a:t>what </a:t>
            </a:r>
            <a:r>
              <a:rPr lang="en-US" sz="2800" i="1" dirty="0"/>
              <a:t>sort of person has a disease, </a:t>
            </a:r>
            <a:r>
              <a:rPr lang="en-US" sz="2800" i="1" dirty="0" smtClean="0"/>
              <a:t>than </a:t>
            </a:r>
            <a:r>
              <a:rPr lang="en-US" sz="2800" i="1" dirty="0"/>
              <a:t>to know what sort of disease </a:t>
            </a:r>
            <a:r>
              <a:rPr lang="en-US" sz="2800" i="1" dirty="0" smtClean="0"/>
              <a:t>a </a:t>
            </a:r>
            <a:r>
              <a:rPr lang="en-US" sz="2800" i="1" dirty="0"/>
              <a:t>person has</a:t>
            </a:r>
            <a:r>
              <a:rPr lang="en-US" sz="2800" dirty="0" smtClean="0"/>
              <a:t>’</a:t>
            </a:r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3074" name="Picture 2" descr="Afbeeldingsresultaat voor hippoc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2" y="1172055"/>
            <a:ext cx="1456726" cy="21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544349" y="3451123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Hippocrates (</a:t>
            </a:r>
            <a:r>
              <a:rPr lang="pl-PL" sz="1600" dirty="0" smtClean="0"/>
              <a:t>c</a:t>
            </a:r>
            <a:r>
              <a:rPr lang="pl-PL" sz="1600" dirty="0"/>
              <a:t>. 460 – c. 370 </a:t>
            </a:r>
            <a:r>
              <a:rPr lang="pl-PL" sz="1600" dirty="0" smtClean="0"/>
              <a:t>BC</a:t>
            </a:r>
            <a:r>
              <a:rPr lang="nl-NL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What’s</a:t>
            </a:r>
            <a:r>
              <a:rPr lang="nl-NL" dirty="0" smtClean="0"/>
              <a:t> new in </a:t>
            </a:r>
            <a:r>
              <a:rPr lang="nl-NL" dirty="0" err="1" smtClean="0"/>
              <a:t>personalised</a:t>
            </a:r>
            <a:r>
              <a:rPr lang="nl-NL" dirty="0" smtClean="0"/>
              <a:t> </a:t>
            </a:r>
            <a:r>
              <a:rPr lang="nl-NL" dirty="0" err="1" smtClean="0"/>
              <a:t>medicine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45742"/>
            <a:ext cx="8326799" cy="3333862"/>
          </a:xfrm>
        </p:spPr>
        <p:txBody>
          <a:bodyPr/>
          <a:lstStyle/>
          <a:p>
            <a:r>
              <a:rPr lang="nl-NL" sz="2800" dirty="0" err="1" smtClean="0"/>
              <a:t>Use</a:t>
            </a:r>
            <a:r>
              <a:rPr lang="nl-NL" sz="2800" dirty="0" smtClean="0"/>
              <a:t> of </a:t>
            </a:r>
            <a:r>
              <a:rPr lang="nl-NL" sz="2800" dirty="0" err="1" smtClean="0"/>
              <a:t>molecular</a:t>
            </a:r>
            <a:r>
              <a:rPr lang="nl-NL" sz="2800" dirty="0" smtClean="0"/>
              <a:t> </a:t>
            </a:r>
            <a:r>
              <a:rPr lang="nl-NL" sz="2800" dirty="0" err="1" smtClean="0"/>
              <a:t>taxonomy</a:t>
            </a:r>
            <a:r>
              <a:rPr lang="nl-NL" sz="2800" dirty="0" smtClean="0"/>
              <a:t> of </a:t>
            </a:r>
            <a:r>
              <a:rPr lang="nl-NL" sz="2800" dirty="0" err="1" smtClean="0"/>
              <a:t>diseases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genetic</a:t>
            </a:r>
            <a:r>
              <a:rPr lang="nl-NL" sz="2800" dirty="0" smtClean="0"/>
              <a:t> profile in </a:t>
            </a:r>
            <a:r>
              <a:rPr lang="nl-NL" sz="2800" dirty="0" err="1" smtClean="0"/>
              <a:t>clinical</a:t>
            </a:r>
            <a:r>
              <a:rPr lang="nl-NL" sz="2800" dirty="0" smtClean="0"/>
              <a:t> </a:t>
            </a:r>
            <a:r>
              <a:rPr lang="nl-NL" sz="2800" dirty="0" err="1" smtClean="0"/>
              <a:t>decision</a:t>
            </a:r>
            <a:r>
              <a:rPr lang="nl-NL" sz="2800" dirty="0" smtClean="0"/>
              <a:t> making</a:t>
            </a:r>
          </a:p>
          <a:p>
            <a:endParaRPr lang="nl-NL" sz="2800" dirty="0" smtClean="0"/>
          </a:p>
          <a:p>
            <a:r>
              <a:rPr lang="nl-NL" sz="2800" dirty="0" err="1" smtClean="0"/>
              <a:t>Increasing</a:t>
            </a:r>
            <a:r>
              <a:rPr lang="nl-NL" sz="2800" dirty="0" smtClean="0"/>
              <a:t> </a:t>
            </a:r>
            <a:r>
              <a:rPr lang="nl-NL" sz="2800" dirty="0" err="1" smtClean="0"/>
              <a:t>role</a:t>
            </a:r>
            <a:r>
              <a:rPr lang="nl-NL" sz="2800" dirty="0" smtClean="0"/>
              <a:t> of </a:t>
            </a:r>
            <a:r>
              <a:rPr lang="nl-NL" sz="2800" dirty="0" err="1" smtClean="0"/>
              <a:t>patients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public in adoption of new </a:t>
            </a:r>
            <a:r>
              <a:rPr lang="nl-NL" sz="2800" dirty="0" err="1" smtClean="0"/>
              <a:t>medical</a:t>
            </a:r>
            <a:r>
              <a:rPr lang="nl-NL" sz="2800" dirty="0" smtClean="0"/>
              <a:t> approaches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972000"/>
            <a:ext cx="7950716" cy="33338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What’s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new in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medicine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Is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</a:t>
            </a:r>
            <a:r>
              <a:rPr lang="nl-NL" sz="2800" dirty="0" smtClean="0"/>
              <a:t> compatible </a:t>
            </a:r>
            <a:r>
              <a:rPr lang="nl-NL" sz="2800" dirty="0" err="1" smtClean="0"/>
              <a:t>with</a:t>
            </a:r>
            <a:r>
              <a:rPr lang="nl-NL" sz="2800" dirty="0" smtClean="0"/>
              <a:t> (</a:t>
            </a:r>
            <a:r>
              <a:rPr lang="nl-NL" sz="2800" dirty="0" err="1" smtClean="0"/>
              <a:t>generic</a:t>
            </a:r>
            <a:r>
              <a:rPr lang="nl-NL" sz="2800" dirty="0" smtClean="0"/>
              <a:t>) </a:t>
            </a:r>
            <a:r>
              <a:rPr lang="nl-NL" sz="2800" dirty="0" err="1" smtClean="0"/>
              <a:t>clinical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</a:t>
            </a:r>
            <a:r>
              <a:rPr lang="nl-NL" sz="2800" dirty="0" smtClean="0"/>
              <a:t> </a:t>
            </a:r>
            <a:r>
              <a:rPr lang="nl-NL" sz="2800" dirty="0" err="1" smtClean="0"/>
              <a:t>guidelines</a:t>
            </a:r>
            <a:r>
              <a:rPr lang="nl-NL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How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can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guideline community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contribute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care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335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EBM to clinical </a:t>
            </a:r>
            <a:r>
              <a:rPr lang="en-US" dirty="0"/>
              <a:t>practice guidelines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4829488" y="1339776"/>
            <a:ext cx="2027555" cy="207446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911864" y="1345041"/>
            <a:ext cx="1983443" cy="198991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5481670" y="2202259"/>
            <a:ext cx="1912789" cy="1966415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6438064" y="1601336"/>
            <a:ext cx="1740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Scientific</a:t>
            </a:r>
          </a:p>
          <a:p>
            <a:pPr algn="ctr" eaLnBrk="1" hangingPunct="1"/>
            <a:r>
              <a:rPr lang="en-US" altLang="nl-NL" sz="1400" b="1" dirty="0">
                <a:latin typeface="+mn-lt"/>
              </a:rPr>
              <a:t> literature</a:t>
            </a:r>
          </a:p>
          <a:p>
            <a:pPr algn="ctr" eaLnBrk="1" hangingPunct="1"/>
            <a:r>
              <a:rPr lang="en-US" altLang="nl-NL" sz="1400" b="1" dirty="0">
                <a:latin typeface="+mn-lt"/>
              </a:rPr>
              <a:t>(‘evidence’)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4738423" y="1871034"/>
            <a:ext cx="1482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Professional expertise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17" name="Tekstvak 10"/>
          <p:cNvSpPr txBox="1">
            <a:spLocks noChangeArrowheads="1"/>
          </p:cNvSpPr>
          <p:nvPr/>
        </p:nvSpPr>
        <p:spPr bwMode="auto">
          <a:xfrm>
            <a:off x="5609943" y="3338079"/>
            <a:ext cx="16983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Patients </a:t>
            </a:r>
          </a:p>
          <a:p>
            <a:pPr algn="ctr" eaLnBrk="1" hangingPunct="1"/>
            <a:r>
              <a:rPr lang="en-US" altLang="nl-NL" sz="1400" b="1" dirty="0">
                <a:latin typeface="+mn-lt"/>
              </a:rPr>
              <a:t>experience</a:t>
            </a:r>
            <a:r>
              <a:rPr lang="en-US" altLang="nl-NL" sz="1600" b="1" dirty="0"/>
              <a:t> </a:t>
            </a:r>
            <a:endParaRPr lang="nl-NL" altLang="nl-NL" sz="1600" b="1" dirty="0"/>
          </a:p>
        </p:txBody>
      </p:sp>
      <p:sp>
        <p:nvSpPr>
          <p:cNvPr id="18" name="Rectangle 2"/>
          <p:cNvSpPr/>
          <p:nvPr/>
        </p:nvSpPr>
        <p:spPr>
          <a:xfrm>
            <a:off x="5791507" y="2185694"/>
            <a:ext cx="1217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en-US" altLang="nl-NL" sz="1400" b="1" dirty="0"/>
              <a:t>Clinical practice</a:t>
            </a:r>
          </a:p>
          <a:p>
            <a:pPr marL="176213" indent="-176213" algn="ctr"/>
            <a:r>
              <a:rPr lang="en-US" altLang="nl-NL" sz="1400" b="1" dirty="0"/>
              <a:t> guidelines</a:t>
            </a:r>
            <a:endParaRPr lang="nl-NL" altLang="nl-NL" sz="1400" b="1" dirty="0"/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3891147" y="2802999"/>
            <a:ext cx="847276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fbeeldingsresultaat voor david sackett ebm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4" y="863736"/>
            <a:ext cx="3215825" cy="36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21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7544" y="386954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nl-NL" dirty="0"/>
              <a:t>From EBM to guideline movement</a:t>
            </a:r>
            <a:endParaRPr lang="nl-NL" altLang="nl-NL" dirty="0"/>
          </a:p>
        </p:txBody>
      </p:sp>
      <p:sp>
        <p:nvSpPr>
          <p:cNvPr id="8" name="Rechthoek 7"/>
          <p:cNvSpPr/>
          <p:nvPr/>
        </p:nvSpPr>
        <p:spPr>
          <a:xfrm>
            <a:off x="2827500" y="4162558"/>
            <a:ext cx="312367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"/>
            <a:r>
              <a:rPr lang="en-US" sz="1200" dirty="0"/>
              <a:t>Search term guideline* limited to title and year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413922"/>
              </p:ext>
            </p:extLst>
          </p:nvPr>
        </p:nvGraphicFramePr>
        <p:xfrm>
          <a:off x="4633961" y="1272151"/>
          <a:ext cx="4333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11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124897"/>
              </p:ext>
            </p:extLst>
          </p:nvPr>
        </p:nvGraphicFramePr>
        <p:xfrm>
          <a:off x="467544" y="1271709"/>
          <a:ext cx="40808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11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definition </a:t>
            </a:r>
            <a:r>
              <a:rPr lang="en-US" dirty="0"/>
              <a:t>of guidelines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95974" y="1416619"/>
            <a:ext cx="3529853" cy="2751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127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altLang="nl-NL" dirty="0"/>
              <a:t>Clinical practice guidelines are systematically developed statements </a:t>
            </a:r>
            <a:r>
              <a:rPr lang="en-US" altLang="nl-NL" dirty="0">
                <a:solidFill>
                  <a:srgbClr val="FF0000"/>
                </a:solidFill>
              </a:rPr>
              <a:t>to assist practitioner and patient decisions </a:t>
            </a:r>
            <a:r>
              <a:rPr lang="en-US" altLang="nl-NL" dirty="0"/>
              <a:t>about appropriate health care for specific clinical circumstances.</a:t>
            </a:r>
          </a:p>
          <a:p>
            <a:pPr marL="177800" indent="12700" algn="ctr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nl-NL" dirty="0"/>
          </a:p>
          <a:p>
            <a:pPr marL="177800" indent="12700" algn="r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altLang="nl-NL" dirty="0"/>
              <a:t>Institute of Medicine, 1990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14077" y="1305819"/>
            <a:ext cx="367777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nl-NL" dirty="0"/>
              <a:t>Clinical practice guidelines are statements that include recommendations intended </a:t>
            </a:r>
            <a:r>
              <a:rPr lang="en-US" altLang="nl-NL" dirty="0">
                <a:solidFill>
                  <a:srgbClr val="FF0000"/>
                </a:solidFill>
              </a:rPr>
              <a:t>to optimize patient care</a:t>
            </a:r>
            <a:r>
              <a:rPr lang="en-US" altLang="nl-NL" dirty="0"/>
              <a:t> that are informed by a </a:t>
            </a:r>
            <a:r>
              <a:rPr lang="en-US" altLang="nl-NL" dirty="0">
                <a:solidFill>
                  <a:srgbClr val="FF0000"/>
                </a:solidFill>
              </a:rPr>
              <a:t>systematic review of evidence </a:t>
            </a:r>
            <a:r>
              <a:rPr lang="en-US" altLang="nl-NL" dirty="0"/>
              <a:t>and an assessment of the benefits and harms of alternative care options.</a:t>
            </a:r>
          </a:p>
          <a:p>
            <a:endParaRPr lang="nl-NL" altLang="nl-NL" dirty="0"/>
          </a:p>
          <a:p>
            <a:pPr algn="r"/>
            <a:r>
              <a:rPr lang="en-US" dirty="0"/>
              <a:t>Institute of Medicine, 2012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60853" y="325555"/>
            <a:ext cx="8326799" cy="567000"/>
          </a:xfrm>
        </p:spPr>
        <p:txBody>
          <a:bodyPr>
            <a:normAutofit/>
          </a:bodyPr>
          <a:lstStyle/>
          <a:p>
            <a:r>
              <a:rPr lang="en-US" altLang="nl-NL" dirty="0"/>
              <a:t>Problems with </a:t>
            </a:r>
            <a:r>
              <a:rPr lang="en-US" altLang="nl-NL" dirty="0" smtClean="0"/>
              <a:t>developing guidelines</a:t>
            </a:r>
            <a:endParaRPr lang="nl-NL" altLang="nl-NL" dirty="0"/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413788" y="1038792"/>
            <a:ext cx="8326799" cy="33338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nl-NL" sz="2800" dirty="0"/>
              <a:t>K</a:t>
            </a:r>
            <a:r>
              <a:rPr lang="en-US" altLang="nl-NL" sz="2800" dirty="0" smtClean="0"/>
              <a:t>eeping increasing volume of guidelines up</a:t>
            </a:r>
            <a:r>
              <a:rPr lang="nl-NL" altLang="nl-NL" sz="2800" dirty="0" smtClean="0"/>
              <a:t>-</a:t>
            </a:r>
            <a:r>
              <a:rPr lang="en-US" altLang="nl-NL" sz="2800" dirty="0" smtClean="0"/>
              <a:t>to-date</a:t>
            </a:r>
            <a:endParaRPr lang="en-US" altLang="nl-NL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nl-NL" sz="2800" dirty="0" smtClean="0"/>
              <a:t>Increasing complexity of methodology – </a:t>
            </a:r>
            <a:r>
              <a:rPr lang="en-US" altLang="nl-NL" sz="2800" i="1" dirty="0" smtClean="0"/>
              <a:t>do we need </a:t>
            </a:r>
            <a:r>
              <a:rPr lang="en-US" altLang="nl-NL" sz="2800" i="1" dirty="0" smtClean="0"/>
              <a:t>Magic </a:t>
            </a:r>
            <a:r>
              <a:rPr lang="en-US" altLang="nl-NL" sz="2800" i="1" dirty="0" smtClean="0"/>
              <a:t>to use GRADE?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nl-NL" sz="2800" dirty="0"/>
              <a:t>Integrating the patient’s perspective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nl-NL" sz="2800" dirty="0" smtClean="0"/>
              <a:t>Addressing </a:t>
            </a:r>
            <a:r>
              <a:rPr lang="en-US" altLang="nl-NL" sz="2800" dirty="0" err="1"/>
              <a:t>multimorbidity</a:t>
            </a:r>
            <a:endParaRPr lang="en-US" altLang="nl-NL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nl-NL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nl-NL" sz="2800" dirty="0"/>
          </a:p>
          <a:p>
            <a:endParaRPr lang="nl-NL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7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Intermezzo – a piece of algebra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58" y="972000"/>
            <a:ext cx="8326799" cy="333386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nl-NL" sz="2800" dirty="0" err="1" smtClean="0"/>
              <a:t>Suppose</a:t>
            </a:r>
            <a:r>
              <a:rPr lang="nl-NL" sz="2800" dirty="0" smtClean="0"/>
              <a:t> </a:t>
            </a:r>
            <a:r>
              <a:rPr lang="nl-NL" sz="2800" dirty="0" err="1" smtClean="0"/>
              <a:t>you</a:t>
            </a:r>
            <a:r>
              <a:rPr lang="nl-NL" sz="2800" dirty="0" smtClean="0"/>
              <a:t> have 10 </a:t>
            </a:r>
            <a:r>
              <a:rPr lang="nl-NL" sz="2800" dirty="0" err="1" smtClean="0"/>
              <a:t>chronic</a:t>
            </a:r>
            <a:r>
              <a:rPr lang="nl-NL" sz="2800" dirty="0" smtClean="0"/>
              <a:t> </a:t>
            </a:r>
            <a:r>
              <a:rPr lang="nl-NL" sz="2800" dirty="0" err="1" smtClean="0"/>
              <a:t>conditions</a:t>
            </a:r>
            <a:r>
              <a:rPr lang="nl-NL" sz="2800" dirty="0" smtClean="0"/>
              <a:t>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of </a:t>
            </a:r>
            <a:r>
              <a:rPr lang="nl-NL" sz="2800" dirty="0" err="1" smtClean="0"/>
              <a:t>combinations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nl-NL" sz="2800" dirty="0" smtClean="0"/>
              <a:t>2 </a:t>
            </a:r>
            <a:r>
              <a:rPr lang="nl-NL" sz="2800" dirty="0" err="1" smtClean="0"/>
              <a:t>conditions</a:t>
            </a:r>
            <a:r>
              <a:rPr lang="nl-NL" sz="2800" dirty="0" smtClean="0"/>
              <a:t> = 45</a:t>
            </a:r>
          </a:p>
          <a:p>
            <a:pPr>
              <a:spcBef>
                <a:spcPts val="600"/>
              </a:spcBef>
            </a:pPr>
            <a:r>
              <a:rPr lang="nl-NL" sz="2800" dirty="0" smtClean="0"/>
              <a:t>3 </a:t>
            </a:r>
            <a:r>
              <a:rPr lang="nl-NL" sz="2800" dirty="0" err="1" smtClean="0"/>
              <a:t>conditions</a:t>
            </a:r>
            <a:r>
              <a:rPr lang="nl-NL" sz="2800" dirty="0" smtClean="0"/>
              <a:t> = 120</a:t>
            </a:r>
          </a:p>
          <a:p>
            <a:pPr>
              <a:spcBef>
                <a:spcPts val="600"/>
              </a:spcBef>
            </a:pPr>
            <a:r>
              <a:rPr lang="nl-NL" sz="2800" dirty="0" smtClean="0"/>
              <a:t>4 </a:t>
            </a:r>
            <a:r>
              <a:rPr lang="nl-NL" sz="2800" dirty="0" err="1" smtClean="0"/>
              <a:t>conditions</a:t>
            </a:r>
            <a:r>
              <a:rPr lang="nl-NL" sz="2800" dirty="0" smtClean="0"/>
              <a:t> = 210</a:t>
            </a:r>
          </a:p>
          <a:p>
            <a:pPr>
              <a:spcBef>
                <a:spcPts val="600"/>
              </a:spcBef>
            </a:pPr>
            <a:r>
              <a:rPr lang="nl-NL" sz="2800" dirty="0" smtClean="0"/>
              <a:t>5 </a:t>
            </a:r>
            <a:r>
              <a:rPr lang="nl-NL" sz="2800" dirty="0" err="1" smtClean="0"/>
              <a:t>conditions</a:t>
            </a:r>
            <a:r>
              <a:rPr lang="nl-NL" sz="2800" dirty="0" smtClean="0"/>
              <a:t> = 252</a:t>
            </a:r>
          </a:p>
          <a:p>
            <a:pPr>
              <a:spcBef>
                <a:spcPts val="600"/>
              </a:spcBef>
            </a:pPr>
            <a:r>
              <a:rPr lang="nl-NL" sz="2800" dirty="0" err="1" smtClean="0"/>
              <a:t>Etc</a:t>
            </a:r>
            <a:r>
              <a:rPr lang="nl-NL" sz="2800" dirty="0" smtClean="0"/>
              <a:t>…</a:t>
            </a:r>
            <a:endParaRPr lang="nl-NL" sz="2800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5" y="2286651"/>
            <a:ext cx="3967314" cy="1317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 rot="-1800000">
            <a:off x="1177925" y="1883839"/>
            <a:ext cx="5867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4000" b="1" dirty="0" smtClean="0">
                <a:solidFill>
                  <a:srgbClr val="FF0000"/>
                </a:solidFill>
                <a:latin typeface="+mn-lt"/>
              </a:rPr>
              <a:t>‘Mission impossible for guideline developers’</a:t>
            </a:r>
            <a:endParaRPr lang="nl-NL" altLang="nl-NL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continu </a:t>
            </a:r>
            <a:r>
              <a:rPr lang="nl-NL" dirty="0" err="1" smtClean="0"/>
              <a:t>developing</a:t>
            </a:r>
            <a:r>
              <a:rPr lang="nl-NL" dirty="0" smtClean="0"/>
              <a:t> </a:t>
            </a:r>
            <a:r>
              <a:rPr lang="nl-NL" dirty="0" err="1" smtClean="0"/>
              <a:t>guidelines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000103"/>
            <a:ext cx="7869600" cy="33338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reduce</a:t>
            </a:r>
            <a:r>
              <a:rPr lang="nl-NL" sz="2400" dirty="0" smtClean="0"/>
              <a:t> </a:t>
            </a:r>
            <a:r>
              <a:rPr lang="nl-NL" sz="2400" dirty="0" err="1" smtClean="0"/>
              <a:t>undesired</a:t>
            </a:r>
            <a:r>
              <a:rPr lang="nl-NL" sz="2400" dirty="0" smtClean="0"/>
              <a:t> </a:t>
            </a:r>
            <a:r>
              <a:rPr lang="nl-NL" sz="2400" dirty="0" err="1" smtClean="0"/>
              <a:t>practice</a:t>
            </a:r>
            <a:r>
              <a:rPr lang="nl-NL" sz="2400" dirty="0" smtClean="0"/>
              <a:t> </a:t>
            </a:r>
            <a:r>
              <a:rPr lang="nl-NL" sz="2400" dirty="0" err="1" smtClean="0"/>
              <a:t>variation</a:t>
            </a:r>
            <a:endParaRPr lang="nl-NL" sz="24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digest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exponential</a:t>
            </a:r>
            <a:r>
              <a:rPr lang="nl-NL" sz="2400" dirty="0" smtClean="0"/>
              <a:t> </a:t>
            </a:r>
            <a:r>
              <a:rPr lang="nl-NL" sz="2400" dirty="0" err="1" smtClean="0"/>
              <a:t>grow</a:t>
            </a:r>
            <a:r>
              <a:rPr lang="nl-NL" sz="2400" dirty="0" smtClean="0"/>
              <a:t> of </a:t>
            </a:r>
            <a:r>
              <a:rPr lang="nl-NL" sz="2400" dirty="0" err="1" smtClean="0"/>
              <a:t>publications</a:t>
            </a:r>
            <a:r>
              <a:rPr lang="nl-NL" sz="2400" dirty="0" smtClean="0"/>
              <a:t> in </a:t>
            </a:r>
            <a:r>
              <a:rPr lang="nl-NL" sz="2400" dirty="0" err="1" smtClean="0"/>
              <a:t>medicine</a:t>
            </a:r>
            <a:endParaRPr lang="nl-NL" sz="24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formulate</a:t>
            </a:r>
            <a:r>
              <a:rPr lang="nl-NL" sz="2400" dirty="0" smtClean="0"/>
              <a:t> </a:t>
            </a:r>
            <a:r>
              <a:rPr lang="nl-NL" sz="2400" dirty="0" err="1" smtClean="0"/>
              <a:t>unbiased</a:t>
            </a:r>
            <a:r>
              <a:rPr lang="nl-NL" sz="2400" dirty="0" smtClean="0"/>
              <a:t> </a:t>
            </a:r>
            <a:r>
              <a:rPr lang="nl-NL" sz="2400" dirty="0" err="1" smtClean="0"/>
              <a:t>recommendations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clinical</a:t>
            </a:r>
            <a:r>
              <a:rPr lang="nl-NL" sz="2400" dirty="0" smtClean="0"/>
              <a:t> </a:t>
            </a:r>
            <a:r>
              <a:rPr lang="nl-NL" sz="2400" dirty="0" err="1" smtClean="0"/>
              <a:t>practice</a:t>
            </a:r>
            <a:endParaRPr lang="nl-NL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transparantly</a:t>
            </a:r>
            <a:r>
              <a:rPr lang="nl-NL" sz="2400" dirty="0" smtClean="0"/>
              <a:t> present </a:t>
            </a:r>
            <a:r>
              <a:rPr lang="nl-NL" sz="2400" dirty="0" err="1" smtClean="0"/>
              <a:t>the</a:t>
            </a:r>
            <a:r>
              <a:rPr lang="nl-NL" sz="2400" dirty="0" smtClean="0"/>
              <a:t> state of </a:t>
            </a:r>
            <a:r>
              <a:rPr lang="nl-NL" sz="2400" dirty="0" err="1" smtClean="0"/>
              <a:t>the</a:t>
            </a:r>
            <a:r>
              <a:rPr lang="nl-NL" sz="2400" dirty="0" smtClean="0"/>
              <a:t> art </a:t>
            </a:r>
            <a:r>
              <a:rPr lang="nl-NL" sz="2400" dirty="0" err="1" smtClean="0"/>
              <a:t>to</a:t>
            </a:r>
            <a:r>
              <a:rPr lang="nl-NL" sz="2400" dirty="0" smtClean="0"/>
              <a:t> stakeholders in health care</a:t>
            </a:r>
            <a:endParaRPr lang="nl-NL" sz="2400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10695"/>
            <a:ext cx="7220671" cy="567000"/>
          </a:xfrm>
        </p:spPr>
        <p:txBody>
          <a:bodyPr>
            <a:noAutofit/>
          </a:bodyPr>
          <a:lstStyle/>
          <a:p>
            <a:r>
              <a:rPr lang="nl-NL" dirty="0" smtClean="0"/>
              <a:t>Is </a:t>
            </a:r>
            <a:r>
              <a:rPr lang="nl-NL" dirty="0" err="1" smtClean="0"/>
              <a:t>personalised</a:t>
            </a:r>
            <a:r>
              <a:rPr lang="nl-NL" dirty="0" smtClean="0"/>
              <a:t> </a:t>
            </a:r>
            <a:r>
              <a:rPr lang="nl-NL" dirty="0" err="1" smtClean="0"/>
              <a:t>medicine</a:t>
            </a:r>
            <a:r>
              <a:rPr lang="nl-NL" dirty="0" smtClean="0"/>
              <a:t> compatible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guidelines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80" y="1352104"/>
            <a:ext cx="8326799" cy="333386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nl-NL" sz="2800" dirty="0" smtClean="0"/>
              <a:t>Yes, </a:t>
            </a:r>
            <a:r>
              <a:rPr lang="nl-NL" sz="2800" dirty="0" err="1" smtClean="0"/>
              <a:t>it</a:t>
            </a:r>
            <a:r>
              <a:rPr lang="nl-NL" sz="2800" dirty="0" smtClean="0"/>
              <a:t> is!</a:t>
            </a:r>
          </a:p>
          <a:p>
            <a:pPr>
              <a:spcBef>
                <a:spcPts val="600"/>
              </a:spcBef>
            </a:pPr>
            <a:r>
              <a:rPr lang="nl-NL" sz="2400" dirty="0" err="1" smtClean="0"/>
              <a:t>Clinical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 </a:t>
            </a:r>
            <a:r>
              <a:rPr lang="nl-NL" sz="2400" dirty="0" smtClean="0"/>
              <a:t>in </a:t>
            </a:r>
            <a:r>
              <a:rPr lang="nl-NL" sz="2400" dirty="0" err="1" smtClean="0"/>
              <a:t>guidelines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answered</a:t>
            </a:r>
            <a:r>
              <a:rPr lang="nl-NL" sz="2400" dirty="0" smtClean="0"/>
              <a:t> more </a:t>
            </a:r>
            <a:r>
              <a:rPr lang="nl-NL" sz="2400" dirty="0" err="1" smtClean="0"/>
              <a:t>precisely</a:t>
            </a:r>
            <a:r>
              <a:rPr lang="nl-NL" sz="2400" dirty="0" smtClean="0"/>
              <a:t> (e.g. </a:t>
            </a:r>
            <a:r>
              <a:rPr lang="nl-NL" sz="2400" dirty="0" err="1" smtClean="0"/>
              <a:t>effectiveness</a:t>
            </a:r>
            <a:r>
              <a:rPr lang="nl-NL" sz="2400" dirty="0" smtClean="0"/>
              <a:t> of drugs </a:t>
            </a:r>
            <a:r>
              <a:rPr lang="nl-NL" sz="2400" dirty="0" err="1" smtClean="0"/>
              <a:t>using</a:t>
            </a:r>
            <a:r>
              <a:rPr lang="nl-NL" sz="2400" dirty="0" smtClean="0"/>
              <a:t> </a:t>
            </a:r>
            <a:r>
              <a:rPr lang="nl-NL" sz="2400" dirty="0" err="1" smtClean="0"/>
              <a:t>genetic</a:t>
            </a:r>
            <a:r>
              <a:rPr lang="nl-NL" sz="2400" dirty="0" smtClean="0"/>
              <a:t> profile)</a:t>
            </a:r>
          </a:p>
          <a:p>
            <a:pPr>
              <a:spcBef>
                <a:spcPts val="600"/>
              </a:spcBef>
            </a:pPr>
            <a:r>
              <a:rPr lang="nl-NL" sz="2400" dirty="0" smtClean="0"/>
              <a:t>Critical </a:t>
            </a:r>
            <a:r>
              <a:rPr lang="nl-NL" sz="2400" dirty="0" err="1" smtClean="0"/>
              <a:t>appraisal</a:t>
            </a:r>
            <a:r>
              <a:rPr lang="nl-NL" sz="2400" dirty="0" smtClean="0"/>
              <a:t> </a:t>
            </a:r>
            <a:r>
              <a:rPr lang="nl-NL" sz="2400" dirty="0" err="1" smtClean="0"/>
              <a:t>includes</a:t>
            </a:r>
            <a:r>
              <a:rPr lang="nl-NL" sz="2400" dirty="0" smtClean="0"/>
              <a:t> </a:t>
            </a:r>
            <a:r>
              <a:rPr lang="nl-NL" sz="2400" dirty="0" err="1" smtClean="0"/>
              <a:t>assessing</a:t>
            </a:r>
            <a:r>
              <a:rPr lang="nl-NL" sz="2400" dirty="0" smtClean="0"/>
              <a:t> </a:t>
            </a:r>
            <a:r>
              <a:rPr lang="nl-NL" sz="2400" dirty="0" err="1" smtClean="0"/>
              <a:t>differences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patient</a:t>
            </a:r>
            <a:r>
              <a:rPr lang="nl-NL" sz="2400" dirty="0" smtClean="0"/>
              <a:t> </a:t>
            </a:r>
            <a:r>
              <a:rPr lang="nl-NL" sz="2400" dirty="0" err="1" smtClean="0"/>
              <a:t>subgroups</a:t>
            </a:r>
            <a:endParaRPr lang="nl-NL" sz="2400" dirty="0" smtClean="0"/>
          </a:p>
          <a:p>
            <a:pPr>
              <a:spcBef>
                <a:spcPts val="600"/>
              </a:spcBef>
            </a:pPr>
            <a:r>
              <a:rPr lang="nl-NL" sz="2400" dirty="0" err="1" smtClean="0"/>
              <a:t>Patient</a:t>
            </a:r>
            <a:r>
              <a:rPr lang="nl-NL" sz="2400" dirty="0" smtClean="0"/>
              <a:t> views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preferences</a:t>
            </a:r>
            <a:r>
              <a:rPr lang="nl-NL" sz="2400" dirty="0"/>
              <a:t> </a:t>
            </a:r>
            <a:r>
              <a:rPr lang="nl-NL" sz="2400" dirty="0" smtClean="0"/>
              <a:t>are </a:t>
            </a:r>
            <a:r>
              <a:rPr lang="nl-NL" sz="2400" dirty="0" err="1" smtClean="0"/>
              <a:t>considered</a:t>
            </a:r>
            <a:r>
              <a:rPr lang="nl-NL" sz="2400" dirty="0" smtClean="0"/>
              <a:t> in translating </a:t>
            </a:r>
            <a:r>
              <a:rPr lang="nl-NL" sz="2400" dirty="0" err="1" smtClean="0"/>
              <a:t>the</a:t>
            </a:r>
            <a:r>
              <a:rPr lang="nl-NL" sz="2400" dirty="0" smtClean="0"/>
              <a:t> evidence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recommendations</a:t>
            </a:r>
            <a:endParaRPr lang="nl-NL" sz="2400" dirty="0" smtClean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7544" y="386954"/>
            <a:ext cx="8229600" cy="857250"/>
          </a:xfrm>
        </p:spPr>
        <p:txBody>
          <a:bodyPr/>
          <a:lstStyle/>
          <a:p>
            <a:r>
              <a:rPr lang="en-US" altLang="nl-NL" dirty="0" smtClean="0"/>
              <a:t>Disclosure</a:t>
            </a:r>
            <a:endParaRPr lang="nl-NL" alt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4435" y="1371600"/>
            <a:ext cx="7584141" cy="283060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200" dirty="0"/>
              <a:t>General Practitioner, </a:t>
            </a:r>
            <a:r>
              <a:rPr lang="en-US" sz="2200" dirty="0" err="1"/>
              <a:t>Gorinchem</a:t>
            </a:r>
            <a:r>
              <a:rPr lang="en-US" sz="2200" dirty="0"/>
              <a:t>, Netherlands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200" dirty="0"/>
              <a:t>Senior Consultant, Dutch College of General Practitioners (NHG)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200" dirty="0"/>
              <a:t>Academic Chair ‘Promoting </a:t>
            </a:r>
            <a:r>
              <a:rPr lang="en-US" sz="2200" dirty="0" err="1"/>
              <a:t>Personalised</a:t>
            </a:r>
            <a:r>
              <a:rPr lang="en-US" sz="2200" dirty="0"/>
              <a:t> Care in Clinical Practice Guidelines’, Care and Public Health Research </a:t>
            </a:r>
            <a:r>
              <a:rPr lang="en-US" sz="2200" dirty="0" smtClean="0"/>
              <a:t>Institute (CAPHRI), Maastricht </a:t>
            </a:r>
            <a:r>
              <a:rPr lang="en-US" sz="2200" dirty="0"/>
              <a:t>University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200" dirty="0"/>
              <a:t>Founding member of </a:t>
            </a:r>
            <a:r>
              <a:rPr lang="en-US" sz="2200" dirty="0" smtClean="0"/>
              <a:t>G-I-N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14" y="137904"/>
            <a:ext cx="2610733" cy="15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17" y="2361681"/>
            <a:ext cx="1328659" cy="5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beeldingsresultaat voor logo g-i-n guidelines">
            <a:extLst>
              <a:ext uri="{FF2B5EF4-FFF2-40B4-BE49-F238E27FC236}">
                <a16:creationId xmlns="" xmlns:a16="http://schemas.microsoft.com/office/drawing/2014/main" id="{029E22B3-1524-495B-9B40-6CAEF28E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96" y="4097336"/>
            <a:ext cx="792517" cy="7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85791AFC-C625-4411-964C-F88AAC10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14" y="3675641"/>
            <a:ext cx="2109819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astrichtuniversity.nl/sites/default/files/styles/institute_logo_desktop/public/caphri-logo_0.png?itok=DYR3ie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17" y="3511084"/>
            <a:ext cx="1316457" cy="3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972000"/>
            <a:ext cx="7950716" cy="33338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What’s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new in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medicine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medicine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compatible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generic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clinical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practice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guidelines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How </a:t>
            </a:r>
            <a:r>
              <a:rPr lang="nl-NL" sz="2800" dirty="0" err="1" smtClean="0"/>
              <a:t>can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guideline community </a:t>
            </a:r>
            <a:r>
              <a:rPr lang="nl-NL" sz="2800" dirty="0" err="1" smtClean="0"/>
              <a:t>contribute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</a:t>
            </a:r>
            <a:r>
              <a:rPr lang="nl-NL" sz="2800" dirty="0" smtClean="0"/>
              <a:t>care?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893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34339" y="285750"/>
            <a:ext cx="7306573" cy="857250"/>
          </a:xfrm>
        </p:spPr>
        <p:txBody>
          <a:bodyPr>
            <a:noAutofit/>
          </a:bodyPr>
          <a:lstStyle/>
          <a:p>
            <a:r>
              <a:rPr lang="en-US" altLang="nl-NL" dirty="0" smtClean="0"/>
              <a:t>From </a:t>
            </a:r>
            <a:r>
              <a:rPr lang="en-US" altLang="nl-NL" dirty="0" err="1" smtClean="0"/>
              <a:t>personalised</a:t>
            </a:r>
            <a:r>
              <a:rPr lang="en-US" altLang="nl-NL" dirty="0" smtClean="0"/>
              <a:t> medicine to </a:t>
            </a:r>
            <a:r>
              <a:rPr lang="en-US" altLang="nl-NL" dirty="0" err="1" smtClean="0"/>
              <a:t>personalised</a:t>
            </a:r>
            <a:r>
              <a:rPr lang="en-US" altLang="nl-NL" dirty="0" smtClean="0"/>
              <a:t> care</a:t>
            </a:r>
            <a:endParaRPr lang="nl-NL" altLang="nl-NL" dirty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49580" y="1371599"/>
            <a:ext cx="7996089" cy="3075039"/>
          </a:xfrm>
        </p:spPr>
        <p:txBody>
          <a:bodyPr>
            <a:normAutofit fontScale="92500"/>
          </a:bodyPr>
          <a:lstStyle/>
          <a:p>
            <a:pPr marL="360000" indent="-360000">
              <a:lnSpc>
                <a:spcPct val="110000"/>
              </a:lnSpc>
            </a:pPr>
            <a:r>
              <a:rPr lang="nl-NL" altLang="nl-NL" sz="2600" b="1" dirty="0" err="1">
                <a:solidFill>
                  <a:schemeClr val="accent1"/>
                </a:solidFill>
              </a:rPr>
              <a:t>Personalised</a:t>
            </a:r>
            <a:r>
              <a:rPr lang="nl-NL" altLang="nl-NL" sz="2600" b="1" dirty="0">
                <a:solidFill>
                  <a:schemeClr val="accent1"/>
                </a:solidFill>
              </a:rPr>
              <a:t> </a:t>
            </a:r>
            <a:r>
              <a:rPr lang="nl-NL" altLang="nl-NL" sz="2600" b="1" dirty="0" err="1">
                <a:solidFill>
                  <a:schemeClr val="accent1"/>
                </a:solidFill>
              </a:rPr>
              <a:t>medicine</a:t>
            </a:r>
            <a:r>
              <a:rPr lang="nl-NL" altLang="nl-NL" sz="2600" b="1" dirty="0">
                <a:solidFill>
                  <a:schemeClr val="accent1"/>
                </a:solidFill>
              </a:rPr>
              <a:t> </a:t>
            </a:r>
            <a:r>
              <a:rPr lang="nl-NL" altLang="nl-NL" sz="2600" dirty="0"/>
              <a:t>is </a:t>
            </a:r>
            <a:r>
              <a:rPr lang="en-US" altLang="nl-NL" sz="2600" dirty="0"/>
              <a:t>the biomedical basis of patient centered healthcare based on individual genetic and biological data. </a:t>
            </a:r>
            <a:r>
              <a:rPr lang="nl-NL" altLang="nl-NL" sz="2600" dirty="0"/>
              <a:t> </a:t>
            </a:r>
            <a:br>
              <a:rPr lang="nl-NL" altLang="nl-NL" sz="2600" dirty="0"/>
            </a:br>
            <a:endParaRPr lang="nl-NL" altLang="nl-NL" sz="2600" dirty="0"/>
          </a:p>
          <a:p>
            <a:pPr marL="360000" indent="-360000">
              <a:lnSpc>
                <a:spcPct val="110000"/>
              </a:lnSpc>
            </a:pPr>
            <a:r>
              <a:rPr lang="nl-NL" altLang="nl-NL" sz="2600" b="1" dirty="0" err="1">
                <a:solidFill>
                  <a:schemeClr val="accent1"/>
                </a:solidFill>
              </a:rPr>
              <a:t>Personalised</a:t>
            </a:r>
            <a:r>
              <a:rPr lang="nl-NL" altLang="nl-NL" sz="2600" b="1" dirty="0">
                <a:solidFill>
                  <a:schemeClr val="accent1"/>
                </a:solidFill>
              </a:rPr>
              <a:t> care </a:t>
            </a:r>
            <a:r>
              <a:rPr lang="nl-NL" altLang="nl-NL" sz="2600" dirty="0"/>
              <a:t>is </a:t>
            </a:r>
            <a:r>
              <a:rPr lang="en-US" altLang="nl-NL" sz="2600" dirty="0"/>
              <a:t>the application of patient centered healthcare in clinical practice in which </a:t>
            </a:r>
            <a:r>
              <a:rPr lang="en-US" altLang="nl-NL" sz="2600" dirty="0" smtClean="0"/>
              <a:t>'hard core data</a:t>
            </a:r>
            <a:r>
              <a:rPr lang="en-US" altLang="nl-NL" sz="2600" dirty="0"/>
              <a:t>' are integrated with individual patient values and preferences</a:t>
            </a:r>
            <a:r>
              <a:rPr lang="nl-NL" altLang="nl-NL" sz="2600" dirty="0"/>
              <a:t>.</a:t>
            </a:r>
          </a:p>
          <a:p>
            <a:endParaRPr lang="nl-NL" alt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5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Case in </a:t>
            </a:r>
            <a:r>
              <a:rPr lang="nl-NL" altLang="nl-NL" dirty="0" err="1" smtClean="0"/>
              <a:t>general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practice</a:t>
            </a:r>
            <a:endParaRPr lang="nl-NL" alt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95536" y="1080217"/>
            <a:ext cx="5433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+mn-lt"/>
              </a:rPr>
              <a:t>Multiple </a:t>
            </a:r>
            <a:r>
              <a:rPr lang="nl-NL" sz="2000" dirty="0" err="1">
                <a:latin typeface="+mn-lt"/>
              </a:rPr>
              <a:t>conditions</a:t>
            </a:r>
            <a:r>
              <a:rPr lang="nl-NL" sz="2000" dirty="0">
                <a:latin typeface="+mn-lt"/>
              </a:rPr>
              <a:t>: </a:t>
            </a:r>
            <a:r>
              <a:rPr lang="nl-NL" sz="2000" dirty="0" err="1">
                <a:latin typeface="+mn-lt"/>
              </a:rPr>
              <a:t>hypertension</a:t>
            </a:r>
            <a:r>
              <a:rPr lang="nl-NL" sz="2000" dirty="0"/>
              <a:t>, </a:t>
            </a:r>
            <a:r>
              <a:rPr lang="nl-NL" sz="2000" dirty="0" err="1"/>
              <a:t>nocturnal</a:t>
            </a:r>
            <a:r>
              <a:rPr lang="nl-NL" sz="2000" dirty="0"/>
              <a:t> restless </a:t>
            </a:r>
            <a:r>
              <a:rPr lang="nl-NL" sz="2000" dirty="0" err="1"/>
              <a:t>legs</a:t>
            </a:r>
            <a:r>
              <a:rPr lang="nl-NL" sz="2000" dirty="0"/>
              <a:t>, </a:t>
            </a:r>
            <a:r>
              <a:rPr lang="nl-NL" sz="2000" dirty="0" err="1">
                <a:latin typeface="+mn-lt"/>
              </a:rPr>
              <a:t>osteoporosis</a:t>
            </a:r>
            <a:r>
              <a:rPr lang="nl-NL" sz="2000" dirty="0">
                <a:latin typeface="+mn-lt"/>
              </a:rPr>
              <a:t>, </a:t>
            </a:r>
            <a:r>
              <a:rPr lang="nl-NL" sz="2000" dirty="0" err="1">
                <a:latin typeface="+mn-lt"/>
              </a:rPr>
              <a:t>renal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dysfunction</a:t>
            </a:r>
            <a:r>
              <a:rPr lang="nl-NL" sz="2000" dirty="0"/>
              <a:t>, </a:t>
            </a:r>
            <a:r>
              <a:rPr lang="nl-NL" sz="2000" dirty="0" err="1"/>
              <a:t>thyroid</a:t>
            </a:r>
            <a:r>
              <a:rPr lang="nl-NL" sz="2000" dirty="0"/>
              <a:t> </a:t>
            </a:r>
            <a:r>
              <a:rPr lang="nl-NL" sz="2000" dirty="0" err="1"/>
              <a:t>disease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Daily </a:t>
            </a:r>
            <a:r>
              <a:rPr lang="nl-NL" sz="2000" dirty="0" err="1"/>
              <a:t>use</a:t>
            </a:r>
            <a:r>
              <a:rPr lang="nl-NL" sz="2000" dirty="0"/>
              <a:t> of </a:t>
            </a:r>
            <a:r>
              <a:rPr lang="nl-NL" sz="2000" dirty="0">
                <a:latin typeface="+mn-lt"/>
              </a:rPr>
              <a:t>8 different drugs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latin typeface="+mn-lt"/>
              </a:rPr>
              <a:t>Lives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independently</a:t>
            </a:r>
            <a:r>
              <a:rPr lang="nl-NL" sz="2000" dirty="0">
                <a:latin typeface="+mn-lt"/>
              </a:rPr>
              <a:t> in senior </a:t>
            </a:r>
            <a:r>
              <a:rPr lang="nl-NL" sz="2000" dirty="0" err="1">
                <a:latin typeface="+mn-lt"/>
              </a:rPr>
              <a:t>appartment</a:t>
            </a: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latin typeface="+mn-lt"/>
              </a:rPr>
              <a:t>Good</a:t>
            </a:r>
            <a:r>
              <a:rPr lang="nl-NL" sz="2000" dirty="0">
                <a:latin typeface="+mn-lt"/>
              </a:rPr>
              <a:t> contact </a:t>
            </a:r>
            <a:r>
              <a:rPr lang="nl-NL" sz="2000" dirty="0" err="1">
                <a:latin typeface="+mn-lt"/>
              </a:rPr>
              <a:t>with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children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and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grandchildren</a:t>
            </a:r>
            <a:r>
              <a:rPr lang="nl-NL" sz="2000" dirty="0">
                <a:latin typeface="+mn-lt"/>
              </a:rPr>
              <a:t> in </a:t>
            </a:r>
            <a:r>
              <a:rPr lang="nl-NL" sz="2000" dirty="0" err="1">
                <a:latin typeface="+mn-lt"/>
              </a:rPr>
              <a:t>neighborhood</a:t>
            </a:r>
            <a:endParaRPr lang="nl-NL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2010: stroke with left-sided </a:t>
            </a:r>
            <a:r>
              <a:rPr lang="en-US" sz="2000" dirty="0" err="1">
                <a:latin typeface="+mn-lt"/>
              </a:rPr>
              <a:t>paraesthesias</a:t>
            </a:r>
            <a:r>
              <a:rPr lang="en-US" sz="2000" dirty="0">
                <a:latin typeface="+mn-lt"/>
              </a:rPr>
              <a:t> and strongly rising blood pressure</a:t>
            </a:r>
            <a:endParaRPr lang="nl-NL" sz="20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952" y="1341120"/>
            <a:ext cx="3053817" cy="203612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7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900952" y="3450990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Mrs</a:t>
            </a:r>
            <a:r>
              <a:rPr lang="nl-NL" sz="1600" dirty="0" smtClean="0"/>
              <a:t> Schol, </a:t>
            </a:r>
            <a:r>
              <a:rPr lang="nl-NL" sz="1600" dirty="0" err="1" smtClean="0"/>
              <a:t>age</a:t>
            </a:r>
            <a:r>
              <a:rPr lang="nl-NL" sz="1600" dirty="0" smtClean="0"/>
              <a:t> 84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924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67544" y="312807"/>
            <a:ext cx="8229600" cy="857250"/>
          </a:xfrm>
        </p:spPr>
        <p:txBody>
          <a:bodyPr>
            <a:normAutofit/>
          </a:bodyPr>
          <a:lstStyle/>
          <a:p>
            <a:r>
              <a:rPr lang="nl-NL" altLang="nl-NL" dirty="0"/>
              <a:t>Case </a:t>
            </a:r>
            <a:r>
              <a:rPr lang="nl-NL" altLang="nl-NL" dirty="0" smtClean="0"/>
              <a:t>in </a:t>
            </a:r>
            <a:r>
              <a:rPr lang="nl-NL" altLang="nl-NL" dirty="0" err="1" smtClean="0"/>
              <a:t>general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practice</a:t>
            </a:r>
            <a:r>
              <a:rPr lang="nl-NL" altLang="nl-NL" dirty="0" smtClean="0"/>
              <a:t> </a:t>
            </a:r>
            <a:endParaRPr lang="nl-NL" alt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899" y="1355868"/>
            <a:ext cx="3053817" cy="203612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4" y="771945"/>
            <a:ext cx="3245398" cy="42512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8299" y="986536"/>
            <a:ext cx="30859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300" dirty="0" smtClean="0">
                <a:solidFill>
                  <a:srgbClr val="FF0000"/>
                </a:solidFill>
              </a:rPr>
              <a:t>Guideline Cardiovascular </a:t>
            </a:r>
            <a:r>
              <a:rPr lang="en-US" sz="1300" dirty="0">
                <a:solidFill>
                  <a:srgbClr val="FF0000"/>
                </a:solidFill>
              </a:rPr>
              <a:t>risk </a:t>
            </a:r>
            <a:r>
              <a:rPr lang="en-US" sz="1300" dirty="0" smtClean="0">
                <a:solidFill>
                  <a:srgbClr val="FF0000"/>
                </a:solidFill>
              </a:rPr>
              <a:t>management</a:t>
            </a:r>
          </a:p>
          <a:p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5277704" y="3458232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Mrs</a:t>
            </a:r>
            <a:r>
              <a:rPr lang="nl-NL" sz="1600" dirty="0" smtClean="0"/>
              <a:t> Schol, </a:t>
            </a:r>
            <a:r>
              <a:rPr lang="nl-NL" sz="1600" dirty="0" err="1" smtClean="0"/>
              <a:t>age</a:t>
            </a:r>
            <a:r>
              <a:rPr lang="nl-NL" sz="1600" dirty="0" smtClean="0"/>
              <a:t> 84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93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applying </a:t>
            </a:r>
            <a:r>
              <a:rPr lang="en-US" dirty="0" smtClean="0"/>
              <a:t>the guideline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214047"/>
            <a:ext cx="7596755" cy="33338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Difficult to reach target values (SBP &lt; 140 mmHg, LDL &lt; </a:t>
            </a:r>
            <a:r>
              <a:rPr lang="en-US" sz="2800" dirty="0" smtClean="0"/>
              <a:t>1.8 </a:t>
            </a:r>
            <a:r>
              <a:rPr lang="en-US" sz="2800" dirty="0" err="1"/>
              <a:t>mmol</a:t>
            </a:r>
            <a:r>
              <a:rPr lang="en-US" sz="2800" dirty="0"/>
              <a:t>/l)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Use of targets as quality measure in </a:t>
            </a:r>
            <a:r>
              <a:rPr lang="en-US" sz="2800" dirty="0" smtClean="0"/>
              <a:t>disease management programs</a:t>
            </a: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Burden of treatment due to polypharmacy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2200" dirty="0"/>
          </a:p>
        </p:txBody>
      </p:sp>
      <p:sp>
        <p:nvSpPr>
          <p:cNvPr id="4" name="Tekstvak 3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5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/>
          <p:cNvSpPr/>
          <p:nvPr/>
        </p:nvSpPr>
        <p:spPr>
          <a:xfrm>
            <a:off x="824227" y="996477"/>
            <a:ext cx="2027555" cy="207446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1906603" y="1001742"/>
            <a:ext cx="1983443" cy="198991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476409" y="1858960"/>
            <a:ext cx="1912789" cy="1966415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485230" y="1295043"/>
            <a:ext cx="1740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Scientific</a:t>
            </a:r>
          </a:p>
          <a:p>
            <a:pPr algn="ctr" eaLnBrk="1" hangingPunct="1"/>
            <a:r>
              <a:rPr lang="en-US" altLang="nl-NL" sz="1400" b="1" dirty="0">
                <a:latin typeface="+mn-lt"/>
              </a:rPr>
              <a:t> literature</a:t>
            </a:r>
          </a:p>
          <a:p>
            <a:pPr algn="ctr" eaLnBrk="1" hangingPunct="1"/>
            <a:r>
              <a:rPr lang="en-US" altLang="nl-NL" sz="1400" b="1" dirty="0">
                <a:latin typeface="+mn-lt"/>
              </a:rPr>
              <a:t>(‘evidence’)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44672" y="1401446"/>
            <a:ext cx="1482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A</a:t>
            </a:r>
            <a:r>
              <a:rPr lang="en-US" altLang="nl-NL" sz="1400" b="1" dirty="0" smtClean="0">
                <a:latin typeface="+mn-lt"/>
              </a:rPr>
              <a:t>ggregated</a:t>
            </a:r>
          </a:p>
          <a:p>
            <a:pPr algn="ctr" eaLnBrk="1" hangingPunct="1"/>
            <a:r>
              <a:rPr lang="en-US" altLang="nl-NL" sz="1400" b="1" dirty="0" smtClean="0">
                <a:latin typeface="+mn-lt"/>
              </a:rPr>
              <a:t>professional </a:t>
            </a:r>
            <a:r>
              <a:rPr lang="en-US" altLang="nl-NL" sz="1400" b="1" dirty="0">
                <a:latin typeface="+mn-lt"/>
              </a:rPr>
              <a:t>expertise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17" name="Tekstvak 10"/>
          <p:cNvSpPr txBox="1">
            <a:spLocks noChangeArrowheads="1"/>
          </p:cNvSpPr>
          <p:nvPr/>
        </p:nvSpPr>
        <p:spPr bwMode="auto">
          <a:xfrm>
            <a:off x="1604682" y="2994780"/>
            <a:ext cx="16983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>
                <a:latin typeface="+mn-lt"/>
              </a:rPr>
              <a:t>A</a:t>
            </a:r>
            <a:r>
              <a:rPr lang="en-US" altLang="nl-NL" sz="1400" b="1" dirty="0" smtClean="0">
                <a:latin typeface="+mn-lt"/>
              </a:rPr>
              <a:t>ggregated patient</a:t>
            </a:r>
            <a:endParaRPr lang="en-US" altLang="nl-NL" sz="1400" b="1" dirty="0">
              <a:latin typeface="+mn-lt"/>
            </a:endParaRPr>
          </a:p>
          <a:p>
            <a:pPr algn="ctr" eaLnBrk="1" hangingPunct="1"/>
            <a:r>
              <a:rPr lang="en-US" altLang="nl-NL" sz="1400" b="1" dirty="0">
                <a:latin typeface="+mn-lt"/>
              </a:rPr>
              <a:t>experience</a:t>
            </a:r>
            <a:r>
              <a:rPr lang="en-US" altLang="nl-NL" sz="1600" b="1" dirty="0"/>
              <a:t> </a:t>
            </a:r>
            <a:endParaRPr lang="nl-NL" altLang="nl-NL" sz="1600" b="1" dirty="0"/>
          </a:p>
        </p:txBody>
      </p:sp>
      <p:sp>
        <p:nvSpPr>
          <p:cNvPr id="18" name="Rectangle 2"/>
          <p:cNvSpPr/>
          <p:nvPr/>
        </p:nvSpPr>
        <p:spPr>
          <a:xfrm>
            <a:off x="1786246" y="1842395"/>
            <a:ext cx="1217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en-US" altLang="nl-NL" sz="1400" b="1" dirty="0">
                <a:solidFill>
                  <a:schemeClr val="bg1"/>
                </a:solidFill>
              </a:rPr>
              <a:t>Clinical practice</a:t>
            </a:r>
          </a:p>
          <a:p>
            <a:pPr marL="176213" indent="-176213" algn="ctr"/>
            <a:r>
              <a:rPr lang="en-US" altLang="nl-NL" sz="1400" b="1" dirty="0">
                <a:solidFill>
                  <a:schemeClr val="bg1"/>
                </a:solidFill>
              </a:rPr>
              <a:t> guidelines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4044932" y="2538930"/>
            <a:ext cx="847276" cy="0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8033624" y="723223"/>
            <a:ext cx="8996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          </a:t>
            </a:r>
          </a:p>
          <a:p>
            <a:r>
              <a:rPr lang="nl-NL" sz="2000" dirty="0" smtClean="0"/>
              <a:t>    </a:t>
            </a:r>
            <a:endParaRPr lang="nl-NL" sz="2000" dirty="0"/>
          </a:p>
        </p:txBody>
      </p:sp>
      <p:pic>
        <p:nvPicPr>
          <p:cNvPr id="21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al 21"/>
          <p:cNvSpPr/>
          <p:nvPr/>
        </p:nvSpPr>
        <p:spPr>
          <a:xfrm>
            <a:off x="5113388" y="1079262"/>
            <a:ext cx="2027555" cy="207446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6195764" y="1084527"/>
            <a:ext cx="1983443" cy="198991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5765570" y="1941745"/>
            <a:ext cx="1912789" cy="1966415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6743013" y="1411887"/>
            <a:ext cx="1740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 smtClean="0">
                <a:latin typeface="+mn-lt"/>
              </a:rPr>
              <a:t>Clinical </a:t>
            </a:r>
          </a:p>
          <a:p>
            <a:pPr algn="ctr" eaLnBrk="1" hangingPunct="1"/>
            <a:r>
              <a:rPr lang="en-US" altLang="nl-NL" sz="1400" b="1" dirty="0" smtClean="0">
                <a:latin typeface="+mn-lt"/>
              </a:rPr>
              <a:t>practice </a:t>
            </a:r>
          </a:p>
          <a:p>
            <a:pPr algn="ctr" eaLnBrk="1" hangingPunct="1"/>
            <a:r>
              <a:rPr lang="en-US" altLang="nl-NL" sz="1400" b="1" dirty="0" smtClean="0">
                <a:latin typeface="+mn-lt"/>
              </a:rPr>
              <a:t>guidelines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4892208" y="1489628"/>
            <a:ext cx="1482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 smtClean="0">
                <a:latin typeface="+mn-lt"/>
              </a:rPr>
              <a:t>Individual professional </a:t>
            </a:r>
            <a:r>
              <a:rPr lang="en-US" altLang="nl-NL" sz="1400" b="1" dirty="0">
                <a:latin typeface="+mn-lt"/>
              </a:rPr>
              <a:t>expertise</a:t>
            </a:r>
            <a:endParaRPr lang="nl-NL" altLang="nl-NL" sz="1400" b="1" dirty="0">
              <a:latin typeface="+mn-lt"/>
            </a:endParaRPr>
          </a:p>
        </p:txBody>
      </p:sp>
      <p:sp>
        <p:nvSpPr>
          <p:cNvPr id="27" name="Tekstvak 10"/>
          <p:cNvSpPr txBox="1">
            <a:spLocks noChangeArrowheads="1"/>
          </p:cNvSpPr>
          <p:nvPr/>
        </p:nvSpPr>
        <p:spPr bwMode="auto">
          <a:xfrm>
            <a:off x="5893843" y="3077565"/>
            <a:ext cx="16983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nl-NL" sz="1400" b="1" dirty="0" smtClean="0">
                <a:latin typeface="+mn-lt"/>
              </a:rPr>
              <a:t>Individual patient</a:t>
            </a:r>
            <a:endParaRPr lang="en-US" altLang="nl-NL" sz="1400" b="1" dirty="0">
              <a:latin typeface="+mn-lt"/>
            </a:endParaRPr>
          </a:p>
          <a:p>
            <a:pPr algn="ctr" eaLnBrk="1" hangingPunct="1"/>
            <a:r>
              <a:rPr lang="en-US" altLang="nl-NL" sz="1400" b="1" dirty="0">
                <a:latin typeface="+mn-lt"/>
              </a:rPr>
              <a:t>experience</a:t>
            </a:r>
            <a:r>
              <a:rPr lang="en-US" altLang="nl-NL" sz="1600" b="1" dirty="0"/>
              <a:t> </a:t>
            </a:r>
            <a:endParaRPr lang="nl-NL" altLang="nl-NL" sz="1600" b="1" dirty="0"/>
          </a:p>
        </p:txBody>
      </p:sp>
      <p:sp>
        <p:nvSpPr>
          <p:cNvPr id="28" name="Rectangle 2"/>
          <p:cNvSpPr/>
          <p:nvPr/>
        </p:nvSpPr>
        <p:spPr>
          <a:xfrm>
            <a:off x="6075407" y="1996701"/>
            <a:ext cx="121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/>
            <a:r>
              <a:rPr lang="en-US" altLang="nl-NL" sz="1400" b="1" dirty="0" err="1" smtClean="0">
                <a:solidFill>
                  <a:schemeClr val="bg1"/>
                </a:solidFill>
              </a:rPr>
              <a:t>Personalised</a:t>
            </a:r>
            <a:r>
              <a:rPr lang="en-US" altLang="nl-NL" sz="1400" b="1" dirty="0" smtClean="0">
                <a:solidFill>
                  <a:schemeClr val="bg1"/>
                </a:solidFill>
              </a:rPr>
              <a:t> care</a:t>
            </a:r>
            <a:endParaRPr lang="nl-NL" altLang="nl-NL" sz="1400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901248" y="3999086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Health system (macro) level</a:t>
            </a:r>
            <a:endParaRPr lang="nl-NL" sz="1600" dirty="0"/>
          </a:p>
        </p:txBody>
      </p:sp>
      <p:sp>
        <p:nvSpPr>
          <p:cNvPr id="30" name="Tekstvak 29"/>
          <p:cNvSpPr txBox="1"/>
          <p:nvPr/>
        </p:nvSpPr>
        <p:spPr>
          <a:xfrm>
            <a:off x="5294437" y="3999086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Clinical</a:t>
            </a:r>
            <a:r>
              <a:rPr lang="nl-NL" sz="1600" dirty="0" smtClean="0"/>
              <a:t>  </a:t>
            </a:r>
            <a:r>
              <a:rPr lang="nl-NL" sz="1600" dirty="0" err="1" smtClean="0"/>
              <a:t>practice</a:t>
            </a:r>
            <a:r>
              <a:rPr lang="nl-NL" sz="1600" dirty="0" smtClean="0"/>
              <a:t> (micro) level</a:t>
            </a:r>
            <a:endParaRPr lang="nl-NL" sz="1600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544050" y="243951"/>
            <a:ext cx="710732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US" altLang="nl-NL" dirty="0" smtClean="0"/>
              <a:t>From guidelines to </a:t>
            </a:r>
            <a:r>
              <a:rPr lang="en-US" altLang="nl-NL" dirty="0" err="1" smtClean="0"/>
              <a:t>personalised</a:t>
            </a:r>
            <a:r>
              <a:rPr lang="en-US" altLang="nl-NL" dirty="0" smtClean="0"/>
              <a:t> care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4434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292765" y="318831"/>
            <a:ext cx="8326799" cy="567000"/>
          </a:xfrm>
        </p:spPr>
        <p:txBody>
          <a:bodyPr/>
          <a:lstStyle/>
          <a:p>
            <a:r>
              <a:rPr lang="en-US" altLang="nl-NL" dirty="0"/>
              <a:t>Strengthening patients role: Ask 3 Questions</a:t>
            </a:r>
            <a:endParaRPr lang="nl-NL" altLang="nl-NL" dirty="0"/>
          </a:p>
        </p:txBody>
      </p:sp>
      <p:sp>
        <p:nvSpPr>
          <p:cNvPr id="25604" name="Tekstvak 4"/>
          <p:cNvSpPr txBox="1">
            <a:spLocks noChangeArrowheads="1"/>
          </p:cNvSpPr>
          <p:nvPr/>
        </p:nvSpPr>
        <p:spPr bwMode="auto">
          <a:xfrm>
            <a:off x="4328653" y="2871966"/>
            <a:ext cx="38996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nl-NL" dirty="0"/>
          </a:p>
          <a:p>
            <a:pPr algn="r" eaLnBrk="1" hangingPunct="1">
              <a:spcBef>
                <a:spcPts val="600"/>
              </a:spcBef>
            </a:pPr>
            <a:r>
              <a:rPr lang="en-US" altLang="nl-NL" sz="1400" i="1" dirty="0">
                <a:latin typeface="+mn-lt"/>
              </a:rPr>
              <a:t>Shepherd </a:t>
            </a:r>
            <a:r>
              <a:rPr lang="en-US" altLang="nl-NL" sz="1400" i="1" dirty="0" smtClean="0">
                <a:latin typeface="+mn-lt"/>
              </a:rPr>
              <a:t>H, et </a:t>
            </a:r>
            <a:r>
              <a:rPr lang="en-US" altLang="nl-NL" sz="1400" i="1" dirty="0">
                <a:latin typeface="+mn-lt"/>
              </a:rPr>
              <a:t>al. </a:t>
            </a:r>
            <a:r>
              <a:rPr lang="en-US" altLang="nl-NL" sz="1400" i="1" dirty="0" smtClean="0">
                <a:latin typeface="+mn-lt"/>
              </a:rPr>
              <a:t>Education </a:t>
            </a:r>
            <a:r>
              <a:rPr lang="en-US" altLang="nl-NL" sz="1400" i="1" dirty="0">
                <a:latin typeface="+mn-lt"/>
              </a:rPr>
              <a:t>and Counseling. </a:t>
            </a:r>
            <a:r>
              <a:rPr lang="en-US" altLang="nl-NL" sz="1400" i="1" dirty="0" smtClean="0">
                <a:latin typeface="+mn-lt"/>
              </a:rPr>
              <a:t>2011.</a:t>
            </a:r>
            <a:endParaRPr lang="nl-NL" altLang="nl-NL" sz="1400" i="1" dirty="0">
              <a:latin typeface="+mn-lt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81317"/>
            <a:ext cx="7620862" cy="2335360"/>
          </a:xfr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What are my options?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What are the possible benefits and risks of those options?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How likely are the possible benefits and risks of each option to occur</a:t>
            </a:r>
            <a:r>
              <a:rPr lang="en-US" sz="2400" dirty="0" smtClean="0"/>
              <a:t>?</a:t>
            </a:r>
            <a:endParaRPr lang="nl-NL" alt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7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4683" y="3709218"/>
            <a:ext cx="81443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C00000"/>
                </a:solidFill>
              </a:rPr>
              <a:t>In case of </a:t>
            </a:r>
            <a:r>
              <a:rPr lang="nl-NL" sz="2400" b="1" dirty="0" err="1" smtClean="0">
                <a:solidFill>
                  <a:srgbClr val="C00000"/>
                </a:solidFill>
              </a:rPr>
              <a:t>multimorbidity</a:t>
            </a:r>
            <a:r>
              <a:rPr lang="nl-NL" sz="2400" b="1" dirty="0" smtClean="0">
                <a:solidFill>
                  <a:srgbClr val="C00000"/>
                </a:solidFill>
              </a:rPr>
              <a:t>: </a:t>
            </a:r>
            <a:r>
              <a:rPr lang="nl-NL" sz="2400" b="1" dirty="0" err="1" smtClean="0">
                <a:solidFill>
                  <a:srgbClr val="C00000"/>
                </a:solidFill>
              </a:rPr>
              <a:t>define</a:t>
            </a:r>
            <a:r>
              <a:rPr lang="nl-NL" sz="2400" b="1" dirty="0" smtClean="0">
                <a:solidFill>
                  <a:srgbClr val="C00000"/>
                </a:solidFill>
              </a:rPr>
              <a:t> </a:t>
            </a:r>
            <a:r>
              <a:rPr lang="nl-NL" sz="2400" b="1" dirty="0" err="1" smtClean="0">
                <a:solidFill>
                  <a:srgbClr val="C00000"/>
                </a:solidFill>
              </a:rPr>
              <a:t>individual</a:t>
            </a:r>
            <a:r>
              <a:rPr lang="nl-NL" sz="2400" b="1" dirty="0" smtClean="0">
                <a:solidFill>
                  <a:srgbClr val="C00000"/>
                </a:solidFill>
              </a:rPr>
              <a:t> goals </a:t>
            </a:r>
            <a:r>
              <a:rPr lang="nl-NL" sz="2400" b="1" dirty="0" err="1" smtClean="0">
                <a:solidFill>
                  <a:srgbClr val="C00000"/>
                </a:solidFill>
              </a:rPr>
              <a:t>and</a:t>
            </a:r>
            <a:r>
              <a:rPr lang="nl-NL" sz="2400" b="1" dirty="0" smtClean="0">
                <a:solidFill>
                  <a:srgbClr val="C00000"/>
                </a:solidFill>
              </a:rPr>
              <a:t> </a:t>
            </a:r>
            <a:r>
              <a:rPr lang="nl-NL" sz="2400" b="1" dirty="0" err="1" smtClean="0">
                <a:solidFill>
                  <a:srgbClr val="C00000"/>
                </a:solidFill>
              </a:rPr>
              <a:t>prioritise</a:t>
            </a:r>
            <a:endParaRPr lang="nl-N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2748" y="701040"/>
            <a:ext cx="59970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Consultation </a:t>
            </a:r>
            <a:r>
              <a:rPr lang="en-US" sz="2000" dirty="0" err="1">
                <a:latin typeface="+mn-lt"/>
              </a:rPr>
              <a:t>nefrologist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+mn-lt"/>
              </a:rPr>
              <a:t>‘</a:t>
            </a:r>
            <a:r>
              <a:rPr lang="nl-NL" sz="2000" i="1" dirty="0" err="1">
                <a:latin typeface="+mn-lt"/>
              </a:rPr>
              <a:t>Patient</a:t>
            </a:r>
            <a:r>
              <a:rPr lang="nl-NL" sz="2000" i="1" dirty="0">
                <a:latin typeface="+mn-lt"/>
              </a:rPr>
              <a:t> </a:t>
            </a:r>
            <a:r>
              <a:rPr lang="en-US" sz="2000" i="1" dirty="0"/>
              <a:t>always gets side effects with new antihypertensive drugs. That is why </a:t>
            </a:r>
            <a:r>
              <a:rPr lang="en-US" sz="2000" b="1" i="1" dirty="0"/>
              <a:t>we </a:t>
            </a:r>
            <a:r>
              <a:rPr lang="en-US" sz="2000" i="1" dirty="0"/>
              <a:t>decided to keep it with </a:t>
            </a:r>
            <a:r>
              <a:rPr lang="en-US" sz="2000" i="1" dirty="0" err="1"/>
              <a:t>enalapril</a:t>
            </a:r>
            <a:r>
              <a:rPr lang="en-US" sz="2000" i="1" dirty="0"/>
              <a:t> and no longer measure blood pressure </a:t>
            </a:r>
            <a:r>
              <a:rPr lang="nl-NL" sz="2000" i="1" dirty="0">
                <a:latin typeface="+mn-lt"/>
              </a:rPr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i="1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Mrs. </a:t>
            </a:r>
            <a:r>
              <a:rPr lang="en-US" sz="2000" dirty="0" err="1">
                <a:latin typeface="+mn-lt"/>
              </a:rPr>
              <a:t>Schol</a:t>
            </a:r>
            <a:r>
              <a:rPr lang="en-US" sz="2000" dirty="0">
                <a:latin typeface="+mn-lt"/>
              </a:rPr>
              <a:t>, one week later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i="1" dirty="0"/>
              <a:t>‘I am so happy that my blood pressure no longer needs to be measured. I now feel much more relaxed’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i="1" dirty="0"/>
              <a:t>‘I prefer a higher risk of dying rather than feeling bad from additional medication’</a:t>
            </a:r>
            <a:endParaRPr lang="en-US" sz="2000" i="1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979" y="1565248"/>
            <a:ext cx="2623865" cy="174945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428979" y="3450199"/>
            <a:ext cx="316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Mrs</a:t>
            </a:r>
            <a:r>
              <a:rPr lang="nl-NL" sz="1600" dirty="0" smtClean="0"/>
              <a:t> Schol, </a:t>
            </a:r>
            <a:r>
              <a:rPr lang="nl-NL" sz="1600" dirty="0" err="1" smtClean="0"/>
              <a:t>age</a:t>
            </a:r>
            <a:r>
              <a:rPr lang="nl-NL" sz="1600" dirty="0" smtClean="0"/>
              <a:t> 84</a:t>
            </a:r>
            <a:endParaRPr lang="nl-NL" sz="1600" dirty="0"/>
          </a:p>
        </p:txBody>
      </p:sp>
      <p:pic>
        <p:nvPicPr>
          <p:cNvPr id="8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8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87594" y="20696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nl-NL" altLang="nl-NL" dirty="0" smtClean="0"/>
              <a:t>Case in </a:t>
            </a:r>
            <a:r>
              <a:rPr lang="nl-NL" altLang="nl-NL" dirty="0" err="1" smtClean="0"/>
              <a:t>general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practice</a:t>
            </a:r>
            <a:r>
              <a:rPr lang="nl-NL" altLang="nl-NL" dirty="0" smtClean="0"/>
              <a:t> – </a:t>
            </a:r>
            <a:r>
              <a:rPr lang="nl-NL" altLang="nl-NL" dirty="0" err="1" smtClean="0"/>
              <a:t>epilogue</a:t>
            </a:r>
            <a:r>
              <a:rPr lang="nl-NL" altLang="nl-NL" dirty="0" smtClean="0"/>
              <a:t> 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385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61417" y="195836"/>
            <a:ext cx="7179495" cy="857250"/>
          </a:xfrm>
        </p:spPr>
        <p:txBody>
          <a:bodyPr>
            <a:noAutofit/>
          </a:bodyPr>
          <a:lstStyle/>
          <a:p>
            <a:r>
              <a:rPr lang="en-US" altLang="nl-NL" dirty="0"/>
              <a:t>How can the guideline community contribute to </a:t>
            </a:r>
            <a:r>
              <a:rPr lang="en-US" altLang="nl-NL" dirty="0" err="1" smtClean="0"/>
              <a:t>personalised</a:t>
            </a:r>
            <a:r>
              <a:rPr lang="en-US" altLang="nl-NL" dirty="0" smtClean="0"/>
              <a:t> care</a:t>
            </a:r>
            <a:r>
              <a:rPr lang="en-US" altLang="nl-NL" dirty="0"/>
              <a:t>?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519162" y="1234678"/>
            <a:ext cx="7769431" cy="33944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nl-NL" sz="2400" dirty="0"/>
              <a:t>Involve patients in defining health questions, patient outcomes, and formulating the recommendations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nl-NL" sz="2400" dirty="0" smtClean="0"/>
              <a:t>Consider evidence from </a:t>
            </a:r>
            <a:r>
              <a:rPr lang="en-US" altLang="nl-NL" sz="2400" dirty="0" err="1" smtClean="0"/>
              <a:t>personalised</a:t>
            </a:r>
            <a:r>
              <a:rPr lang="en-US" altLang="nl-NL" sz="2400" dirty="0" smtClean="0"/>
              <a:t> medicine research</a:t>
            </a:r>
            <a:endParaRPr lang="en-US" altLang="nl-N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nl-NL" sz="2400" dirty="0" smtClean="0"/>
              <a:t>Promote shared </a:t>
            </a:r>
            <a:r>
              <a:rPr lang="en-US" altLang="nl-NL" sz="2400" dirty="0"/>
              <a:t>decision </a:t>
            </a:r>
            <a:r>
              <a:rPr lang="en-US" altLang="nl-NL" sz="2400" dirty="0" smtClean="0"/>
              <a:t>making by providing decision aids</a:t>
            </a:r>
            <a:endParaRPr lang="en-US" altLang="nl-N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nl-NL" sz="2400" dirty="0" smtClean="0"/>
              <a:t>Provide a disclaimer with </a:t>
            </a:r>
            <a:r>
              <a:rPr lang="en-US" altLang="nl-NL" sz="2400" dirty="0"/>
              <a:t>the </a:t>
            </a:r>
            <a:r>
              <a:rPr lang="en-US" altLang="nl-NL" sz="2400" dirty="0" smtClean="0"/>
              <a:t>guidelines</a:t>
            </a:r>
            <a:endParaRPr lang="en-US" alt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6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11529" y="3444662"/>
            <a:ext cx="667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nl-NL" i="1" dirty="0" smtClean="0"/>
              <a:t>Example</a:t>
            </a:r>
            <a:r>
              <a:rPr lang="nl-NL" altLang="nl-NL" i="1" dirty="0" smtClean="0"/>
              <a:t>: </a:t>
            </a:r>
            <a:r>
              <a:rPr lang="en-US" altLang="nl-NL" i="1" dirty="0" smtClean="0"/>
              <a:t>Guidelines </a:t>
            </a:r>
            <a:r>
              <a:rPr lang="en-US" altLang="nl-NL" i="1" dirty="0"/>
              <a:t>are not intended to replace clinical judgement, but rather to complement it. The </a:t>
            </a:r>
            <a:r>
              <a:rPr lang="en-US" altLang="nl-NL" i="1" dirty="0" smtClean="0"/>
              <a:t>guidelines </a:t>
            </a:r>
            <a:r>
              <a:rPr lang="en-US" altLang="nl-NL" i="1" dirty="0"/>
              <a:t>should be used to assist physicians to exercise their clinical judgement for the benefit of the individual patient based on the current best evidence</a:t>
            </a:r>
            <a:r>
              <a:rPr lang="en-US" altLang="nl-NL" i="1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2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67544" y="222409"/>
            <a:ext cx="8229600" cy="857250"/>
          </a:xfrm>
        </p:spPr>
        <p:txBody>
          <a:bodyPr>
            <a:noAutofit/>
          </a:bodyPr>
          <a:lstStyle/>
          <a:p>
            <a:r>
              <a:rPr lang="en-US" altLang="nl-NL" dirty="0" smtClean="0"/>
              <a:t>Final </a:t>
            </a:r>
            <a:r>
              <a:rPr lang="en-US" altLang="nl-NL" dirty="0" smtClean="0"/>
              <a:t>thought</a:t>
            </a:r>
            <a:r>
              <a:rPr lang="en-US" altLang="nl-NL" dirty="0"/>
              <a:t/>
            </a:r>
            <a:br>
              <a:rPr lang="en-US" altLang="nl-NL" dirty="0"/>
            </a:br>
            <a:endParaRPr lang="nl-NL" alt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2784" y="1077418"/>
            <a:ext cx="7591958" cy="314325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nl-NL" sz="2800" dirty="0" smtClean="0"/>
              <a:t>Guidelines </a:t>
            </a:r>
            <a:r>
              <a:rPr lang="en-US" altLang="nl-NL" sz="2800" dirty="0" smtClean="0"/>
              <a:t>do </a:t>
            </a:r>
            <a:r>
              <a:rPr lang="en-US" altLang="nl-NL" sz="2800" dirty="0"/>
              <a:t>not define good care, </a:t>
            </a:r>
            <a:endParaRPr lang="en-US" altLang="nl-NL" sz="2800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nl-NL" sz="2800" dirty="0" smtClean="0"/>
              <a:t>but health </a:t>
            </a:r>
            <a:r>
              <a:rPr lang="en-US" altLang="nl-NL" sz="2800" dirty="0" smtClean="0"/>
              <a:t>professional and </a:t>
            </a:r>
            <a:r>
              <a:rPr lang="en-US" altLang="nl-NL" sz="2800" dirty="0"/>
              <a:t>patient do in </a:t>
            </a:r>
            <a:r>
              <a:rPr lang="en-US" altLang="nl-NL" sz="2800" dirty="0" smtClean="0"/>
              <a:t>practice!</a:t>
            </a:r>
            <a:endParaRPr lang="en-US" alt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077" y="2371579"/>
            <a:ext cx="3210743" cy="214075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pic>
        <p:nvPicPr>
          <p:cNvPr id="8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Three </a:t>
            </a:r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972000"/>
            <a:ext cx="7950716" cy="33338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What’s</a:t>
            </a:r>
            <a:r>
              <a:rPr lang="nl-NL" sz="2800" dirty="0" smtClean="0"/>
              <a:t> new in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</a:t>
            </a:r>
            <a:r>
              <a:rPr lang="nl-NL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Is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</a:t>
            </a:r>
            <a:r>
              <a:rPr lang="nl-NL" sz="2800" dirty="0" smtClean="0"/>
              <a:t> compatible </a:t>
            </a:r>
            <a:r>
              <a:rPr lang="nl-NL" sz="2800" dirty="0" err="1" smtClean="0"/>
              <a:t>with</a:t>
            </a:r>
            <a:r>
              <a:rPr lang="nl-NL" sz="2800" dirty="0" smtClean="0"/>
              <a:t> (</a:t>
            </a:r>
            <a:r>
              <a:rPr lang="nl-NL" sz="2800" dirty="0" err="1" smtClean="0"/>
              <a:t>generic</a:t>
            </a:r>
            <a:r>
              <a:rPr lang="nl-NL" sz="2800" dirty="0" smtClean="0"/>
              <a:t>) </a:t>
            </a:r>
            <a:r>
              <a:rPr lang="nl-NL" sz="2800" dirty="0" err="1" smtClean="0"/>
              <a:t>clinical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</a:t>
            </a:r>
            <a:r>
              <a:rPr lang="nl-NL" sz="2800" dirty="0" smtClean="0"/>
              <a:t> </a:t>
            </a:r>
            <a:r>
              <a:rPr lang="nl-NL" sz="2800" dirty="0" err="1" smtClean="0"/>
              <a:t>guidelines</a:t>
            </a:r>
            <a:r>
              <a:rPr lang="nl-NL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How </a:t>
            </a:r>
            <a:r>
              <a:rPr lang="nl-NL" sz="2800" dirty="0" err="1" smtClean="0"/>
              <a:t>can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guideline community </a:t>
            </a:r>
            <a:r>
              <a:rPr lang="nl-NL" sz="2800" dirty="0" err="1" smtClean="0"/>
              <a:t>contribute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care</a:t>
            </a:r>
            <a:r>
              <a:rPr lang="nl-NL" sz="2800" dirty="0" smtClean="0"/>
              <a:t>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396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21" y="1670974"/>
            <a:ext cx="6923444" cy="1160074"/>
          </a:xfrm>
        </p:spPr>
        <p:txBody>
          <a:bodyPr vert="horz" lIns="68580" tIns="34290" rIns="68580" bIns="34290" rtlCol="0">
            <a:normAutofit fontScale="25000" lnSpcReduction="20000"/>
          </a:bodyPr>
          <a:lstStyle/>
          <a:p>
            <a:pPr algn="ctr"/>
            <a:r>
              <a:rPr lang="nl-NL" sz="19200" b="1" dirty="0" err="1" smtClean="0"/>
              <a:t>Thank</a:t>
            </a:r>
            <a:r>
              <a:rPr lang="nl-NL" sz="19200" b="1" dirty="0" smtClean="0"/>
              <a:t> </a:t>
            </a:r>
            <a:r>
              <a:rPr lang="nl-NL" sz="19200" b="1" dirty="0" err="1" smtClean="0"/>
              <a:t>you</a:t>
            </a:r>
            <a:r>
              <a:rPr lang="nl-NL" sz="19200" b="1" dirty="0" smtClean="0"/>
              <a:t>!</a:t>
            </a:r>
            <a:endParaRPr lang="nl-NL" sz="19200" b="1" dirty="0"/>
          </a:p>
          <a:p>
            <a:endParaRPr lang="en-US" sz="8800" dirty="0"/>
          </a:p>
          <a:p>
            <a:pPr algn="ctr"/>
            <a:r>
              <a:rPr lang="en-US" sz="12800" dirty="0"/>
              <a:t>Jako Burgers</a:t>
            </a:r>
            <a:endParaRPr lang="nl-NL" sz="12800" dirty="0"/>
          </a:p>
          <a:p>
            <a:endParaRPr lang="nl-NL" sz="5400" dirty="0"/>
          </a:p>
          <a:p>
            <a:endParaRPr lang="en-US" sz="5400" dirty="0"/>
          </a:p>
          <a:p>
            <a:endParaRPr lang="en-US" sz="8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endParaRPr lang="en-US" sz="1575" dirty="0"/>
          </a:p>
          <a:p>
            <a:pPr indent="-171450">
              <a:buFont typeface="Arial" panose="020B0604020202020204" pitchFamily="34" charset="0"/>
              <a:buChar char="•"/>
            </a:pP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2131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972000"/>
            <a:ext cx="7950716" cy="33338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err="1" smtClean="0"/>
              <a:t>What’s</a:t>
            </a:r>
            <a:r>
              <a:rPr lang="nl-NL" sz="2800" dirty="0" smtClean="0"/>
              <a:t> new in </a:t>
            </a:r>
            <a:r>
              <a:rPr lang="nl-NL" sz="2800" dirty="0" err="1" smtClean="0"/>
              <a:t>personalised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</a:t>
            </a:r>
            <a:r>
              <a:rPr lang="nl-NL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medicine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compatible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generic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clinical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practice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guidelines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How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can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guideline community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contribute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50000"/>
                  </a:schemeClr>
                </a:solidFill>
              </a:rPr>
              <a:t>personalised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 care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37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personalised</a:t>
            </a:r>
            <a:r>
              <a:rPr lang="nl-NL" dirty="0" smtClean="0"/>
              <a:t> </a:t>
            </a:r>
            <a:r>
              <a:rPr lang="nl-NL" dirty="0" err="1" smtClean="0"/>
              <a:t>medicine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16" y="1164239"/>
            <a:ext cx="7744239" cy="33338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‘a </a:t>
            </a:r>
            <a:r>
              <a:rPr lang="en-US" sz="2800" dirty="0"/>
              <a:t>medical model that separates people into different groups—with medical decisions, practices, interventions and/or products being tailored to the individual patient based on their predicted response or risk of </a:t>
            </a:r>
            <a:r>
              <a:rPr lang="en-US" sz="2800" dirty="0" smtClean="0"/>
              <a:t>disease’</a:t>
            </a:r>
            <a:endParaRPr lang="nl-NL" sz="2800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3577476" y="3349327"/>
            <a:ext cx="4752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1" dirty="0" smtClean="0">
                <a:cs typeface="Arial" pitchFamily="34" charset="0"/>
              </a:rPr>
              <a:t>Academy </a:t>
            </a:r>
            <a:r>
              <a:rPr lang="en-US" sz="1400" i="1" dirty="0">
                <a:cs typeface="Arial" pitchFamily="34" charset="0"/>
              </a:rPr>
              <a:t>of Medical Sciences. May 2015. </a:t>
            </a:r>
            <a:endParaRPr lang="en-US" sz="1400" i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="" xmlns:a16="http://schemas.microsoft.com/office/drawing/2014/main" id="{2366B6D9-1911-4C0B-9925-517B71F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244346"/>
            <a:ext cx="7145592" cy="994172"/>
          </a:xfrm>
        </p:spPr>
        <p:txBody>
          <a:bodyPr/>
          <a:lstStyle/>
          <a:p>
            <a:r>
              <a:rPr lang="nl-NL" altLang="nl-NL" dirty="0" err="1" smtClean="0"/>
              <a:t>Generalised</a:t>
            </a:r>
            <a:r>
              <a:rPr lang="nl-NL" altLang="nl-NL" dirty="0" smtClean="0"/>
              <a:t> versus </a:t>
            </a:r>
            <a:r>
              <a:rPr lang="nl-NL" altLang="nl-NL" dirty="0" err="1" smtClean="0"/>
              <a:t>personalised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medicine</a:t>
            </a:r>
            <a:endParaRPr lang="nl-NL" altLang="nl-NL" dirty="0"/>
          </a:p>
        </p:txBody>
      </p:sp>
      <p:pic>
        <p:nvPicPr>
          <p:cNvPr id="41988" name="Afbeelding 3">
            <a:extLst>
              <a:ext uri="{FF2B5EF4-FFF2-40B4-BE49-F238E27FC236}">
                <a16:creationId xmlns="" xmlns:a16="http://schemas.microsoft.com/office/drawing/2014/main" id="{65357D6E-677B-4283-AB12-CDCC28BE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6" y="1040400"/>
            <a:ext cx="5774148" cy="38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033EA6-45BF-45A0-9363-B3E43268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terms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644541B-825A-48D4-AC12-9625EE06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71055"/>
            <a:ext cx="8326799" cy="3333862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Stratified medicine </a:t>
            </a:r>
            <a:r>
              <a:rPr lang="en-US" sz="2400" dirty="0" smtClean="0"/>
              <a:t>– Matching </a:t>
            </a:r>
            <a:r>
              <a:rPr lang="en-US" sz="2400" dirty="0"/>
              <a:t>therapies with specific patient </a:t>
            </a:r>
            <a:r>
              <a:rPr lang="en-US" sz="2400" dirty="0" smtClean="0"/>
              <a:t>(sub)population </a:t>
            </a:r>
            <a:r>
              <a:rPr lang="en-US" sz="2400" dirty="0"/>
              <a:t>characteristics using </a:t>
            </a:r>
            <a:r>
              <a:rPr lang="en-US" sz="2400" i="1" dirty="0"/>
              <a:t>clinical</a:t>
            </a:r>
            <a:r>
              <a:rPr lang="en-US" sz="2400" dirty="0"/>
              <a:t> </a:t>
            </a:r>
            <a:r>
              <a:rPr lang="en-US" sz="2400" dirty="0" smtClean="0"/>
              <a:t>biomarkers (e.g. age group, disease stage) 			    </a:t>
            </a:r>
            <a:r>
              <a:rPr lang="en-US" sz="2400" dirty="0" smtClean="0"/>
              <a:t>      </a:t>
            </a:r>
            <a:r>
              <a:rPr lang="en-US" sz="1400" dirty="0" err="1" smtClean="0"/>
              <a:t>Trusheim</a:t>
            </a:r>
            <a:r>
              <a:rPr lang="en-US" sz="1400" dirty="0" smtClean="0"/>
              <a:t> </a:t>
            </a:r>
            <a:r>
              <a:rPr lang="en-US" sz="1400" dirty="0" smtClean="0"/>
              <a:t>et al. </a:t>
            </a:r>
            <a:r>
              <a:rPr lang="da-DK" sz="1400" dirty="0"/>
              <a:t>Nat Rev Drug Discov. </a:t>
            </a:r>
            <a:r>
              <a:rPr lang="da-DK" sz="1400" dirty="0" smtClean="0"/>
              <a:t>2007</a:t>
            </a:r>
            <a:endParaRPr lang="en-US" sz="1400" dirty="0" smtClean="0"/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Precision medicine </a:t>
            </a:r>
            <a:r>
              <a:rPr lang="en-US" sz="2400" dirty="0" smtClean="0"/>
              <a:t>– Integration </a:t>
            </a:r>
            <a:r>
              <a:rPr lang="en-US" sz="2400" dirty="0"/>
              <a:t>of </a:t>
            </a:r>
            <a:r>
              <a:rPr lang="en-US" sz="2400" i="1" dirty="0" smtClean="0"/>
              <a:t>molecular</a:t>
            </a:r>
            <a:r>
              <a:rPr lang="en-US" sz="2400" dirty="0" smtClean="0"/>
              <a:t> </a:t>
            </a:r>
            <a:r>
              <a:rPr lang="en-US" sz="2400" dirty="0"/>
              <a:t>research </a:t>
            </a:r>
            <a:r>
              <a:rPr lang="en-US" sz="2400" dirty="0" smtClean="0"/>
              <a:t>(e.g. genomics) with </a:t>
            </a:r>
            <a:r>
              <a:rPr lang="en-US" sz="2400" dirty="0"/>
              <a:t>clinical data from individual patients to develop a more accurate </a:t>
            </a:r>
            <a:r>
              <a:rPr lang="en-US" sz="2400" dirty="0" smtClean="0"/>
              <a:t>taxonomy </a:t>
            </a:r>
            <a:r>
              <a:rPr lang="en-US" sz="2400" dirty="0"/>
              <a:t>of diseases that </a:t>
            </a:r>
            <a:r>
              <a:rPr lang="en-US" sz="2400" dirty="0" smtClean="0"/>
              <a:t>enhances diagnosis and treatment and tailors </a:t>
            </a:r>
            <a:r>
              <a:rPr lang="en-US" sz="2400" dirty="0"/>
              <a:t>disease management to the individual characteristics of each patient </a:t>
            </a:r>
            <a:r>
              <a:rPr lang="en-US" sz="2400" dirty="0" smtClean="0"/>
              <a:t>     </a:t>
            </a:r>
            <a:r>
              <a:rPr lang="en-US" sz="2400" dirty="0" smtClean="0"/>
              <a:t>	     </a:t>
            </a:r>
            <a:r>
              <a:rPr lang="en-US" sz="1400" dirty="0" smtClean="0"/>
              <a:t>US </a:t>
            </a:r>
            <a:r>
              <a:rPr lang="en-US" sz="1400" dirty="0" smtClean="0"/>
              <a:t>National Academy </a:t>
            </a:r>
            <a:r>
              <a:rPr lang="en-US" sz="1400" dirty="0"/>
              <a:t>of Sciences </a:t>
            </a:r>
            <a:r>
              <a:rPr lang="en-US" sz="1400" dirty="0" smtClean="0"/>
              <a:t>report, 2011</a:t>
            </a:r>
            <a:endParaRPr lang="en-US" sz="1400" dirty="0"/>
          </a:p>
        </p:txBody>
      </p:sp>
      <p:pic>
        <p:nvPicPr>
          <p:cNvPr id="4" name="Picture 2" descr="Afbeeldingsresultaat voor logo nhg">
            <a:extLst>
              <a:ext uri="{FF2B5EF4-FFF2-40B4-BE49-F238E27FC236}">
                <a16:creationId xmlns="" xmlns:a16="http://schemas.microsoft.com/office/drawing/2014/main" id="{2A88E081-633F-4934-8544-3DE569AD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9" y="4305862"/>
            <a:ext cx="2016206" cy="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949380" y="771945"/>
            <a:ext cx="9925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            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14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="" xmlns:a16="http://schemas.microsoft.com/office/drawing/2014/main" id="{3EAE593B-2E31-4EBE-8E71-9297189A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104" y="273844"/>
            <a:ext cx="5241131" cy="994172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43011" name="Tijdelijke aanduiding voor inhoud 4">
            <a:extLst>
              <a:ext uri="{FF2B5EF4-FFF2-40B4-BE49-F238E27FC236}">
                <a16:creationId xmlns="" xmlns:a16="http://schemas.microsoft.com/office/drawing/2014/main" id="{744A5724-9A44-4A85-8FA3-729DC8EE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195262"/>
            <a:ext cx="6659166" cy="4557713"/>
          </a:xfrm>
        </p:spPr>
      </p:pic>
      <p:sp>
        <p:nvSpPr>
          <p:cNvPr id="2" name="Tekstvak 1"/>
          <p:cNvSpPr txBox="1"/>
          <p:nvPr/>
        </p:nvSpPr>
        <p:spPr>
          <a:xfrm>
            <a:off x="693175" y="213543"/>
            <a:ext cx="77207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chemeClr val="tx2"/>
                </a:solidFill>
                <a:latin typeface="+mj-lt"/>
                <a:ea typeface="+mj-ea"/>
                <a:cs typeface="Verdana"/>
              </a:rPr>
              <a:t>From</a:t>
            </a:r>
            <a:r>
              <a:rPr lang="nl-NL" sz="3200" b="1" dirty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 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‘</a:t>
            </a:r>
            <a:r>
              <a:rPr lang="nl-NL" sz="3200" b="1" dirty="0" err="1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One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-</a:t>
            </a:r>
            <a:r>
              <a:rPr lang="nl-NL" sz="3200" b="1" dirty="0" err="1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size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-fits-</a:t>
            </a:r>
            <a:r>
              <a:rPr lang="nl-NL" sz="3200" b="1" dirty="0" err="1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all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’ </a:t>
            </a:r>
            <a:r>
              <a:rPr lang="nl-NL" sz="3200" b="1" dirty="0" err="1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to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 Precision </a:t>
            </a:r>
            <a:r>
              <a:rPr lang="nl-NL" sz="3200" b="1" dirty="0" err="1" smtClean="0">
                <a:solidFill>
                  <a:schemeClr val="tx2"/>
                </a:solidFill>
                <a:latin typeface="+mj-lt"/>
                <a:ea typeface="+mj-ea"/>
                <a:cs typeface="Verdana"/>
              </a:rPr>
              <a:t>Medicine</a:t>
            </a:r>
            <a:endParaRPr lang="nl-NL" sz="3200" b="1" dirty="0">
              <a:solidFill>
                <a:schemeClr val="tx2"/>
              </a:solidFill>
              <a:latin typeface="+mj-lt"/>
              <a:ea typeface="+mj-ea"/>
              <a:cs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38168" y="4761792"/>
            <a:ext cx="57421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1200" i="1" dirty="0"/>
              <a:t>Source: Frost &amp; Sullivan </a:t>
            </a:r>
            <a:r>
              <a:rPr lang="nl-NL" sz="1200" i="1" dirty="0" smtClean="0"/>
              <a:t>- </a:t>
            </a:r>
            <a:r>
              <a:rPr lang="nl-NL" sz="1200" i="1" dirty="0" err="1" smtClean="0"/>
              <a:t>Figure</a:t>
            </a:r>
            <a:r>
              <a:rPr lang="nl-NL" sz="1200" i="1" dirty="0" smtClean="0"/>
              <a:t> </a:t>
            </a:r>
            <a:r>
              <a:rPr lang="nl-NL" sz="1200" i="1" dirty="0"/>
              <a:t>1: New </a:t>
            </a:r>
            <a:r>
              <a:rPr lang="nl-NL" sz="1200" i="1" dirty="0" err="1"/>
              <a:t>Paradigm</a:t>
            </a:r>
            <a:r>
              <a:rPr lang="nl-NL" sz="1200" i="1" dirty="0"/>
              <a:t> Shift in </a:t>
            </a:r>
            <a:r>
              <a:rPr lang="nl-NL" sz="1200" i="1" dirty="0" smtClean="0"/>
              <a:t>Treatment</a:t>
            </a:r>
            <a:r>
              <a:rPr lang="en-US" sz="1200" i="1" dirty="0" smtClean="0"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déjà vu</a:t>
            </a:r>
            <a:endParaRPr lang="nl-NL" dirty="0"/>
          </a:p>
        </p:txBody>
      </p:sp>
      <p:pic>
        <p:nvPicPr>
          <p:cNvPr id="1026" name="Picture 2" descr="Afbeeldingsresultaat voor evidence based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5" y="1015252"/>
            <a:ext cx="4624341" cy="34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avid sackett eb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13" y="1900155"/>
            <a:ext cx="2792943" cy="32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327555" y="1042882"/>
            <a:ext cx="493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‘The </a:t>
            </a:r>
            <a:r>
              <a:rPr lang="en-US" i="1" dirty="0"/>
              <a:t>conscientious, explicit, and judicious use of current best evidence in making decisions about the care of individual </a:t>
            </a:r>
            <a:r>
              <a:rPr lang="en-US" i="1" dirty="0" smtClean="0"/>
              <a:t>patients’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5048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1091</Words>
  <Application>Microsoft Office PowerPoint</Application>
  <PresentationFormat>Diavoorstelling (16:9)</PresentationFormat>
  <Paragraphs>205</Paragraphs>
  <Slides>30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Maastricht University</vt:lpstr>
      <vt:lpstr>PowerPoint-presentatie</vt:lpstr>
      <vt:lpstr>Disclosure</vt:lpstr>
      <vt:lpstr>Three questions</vt:lpstr>
      <vt:lpstr>Outline of presentation</vt:lpstr>
      <vt:lpstr>What is personalised medicine?</vt:lpstr>
      <vt:lpstr>Generalised versus personalised medicine</vt:lpstr>
      <vt:lpstr>Alternative terms</vt:lpstr>
      <vt:lpstr>PowerPoint-presentatie</vt:lpstr>
      <vt:lpstr>A déjà vu</vt:lpstr>
      <vt:lpstr>Our guru of personalised medicine</vt:lpstr>
      <vt:lpstr>What’s new in personalised medicine?</vt:lpstr>
      <vt:lpstr>Outline of presentation</vt:lpstr>
      <vt:lpstr>From EBM to clinical practice guidelines</vt:lpstr>
      <vt:lpstr>From EBM to guideline movement</vt:lpstr>
      <vt:lpstr>Change in definition of guidelines</vt:lpstr>
      <vt:lpstr>Problems with developing guidelines</vt:lpstr>
      <vt:lpstr>Intermezzo – a piece of algebra</vt:lpstr>
      <vt:lpstr>Why to continu developing guidelines?</vt:lpstr>
      <vt:lpstr>Is personalised medicine compatible with clinical practice guidelines?</vt:lpstr>
      <vt:lpstr>Outline of presentation</vt:lpstr>
      <vt:lpstr>From personalised medicine to personalised care</vt:lpstr>
      <vt:lpstr>Case in general practice</vt:lpstr>
      <vt:lpstr>Case in general practice </vt:lpstr>
      <vt:lpstr>Problems with applying the guideline</vt:lpstr>
      <vt:lpstr>PowerPoint-presentatie</vt:lpstr>
      <vt:lpstr>Strengthening patients role: Ask 3 Questions</vt:lpstr>
      <vt:lpstr>PowerPoint-presentatie</vt:lpstr>
      <vt:lpstr>How can the guideline community contribute to personalised care?</vt:lpstr>
      <vt:lpstr>Final thought </vt:lpstr>
      <vt:lpstr>PowerPoint-presentatie</vt:lpstr>
    </vt:vector>
  </TitlesOfParts>
  <Company>Zuiderlicht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Jako</cp:lastModifiedBy>
  <cp:revision>198</cp:revision>
  <cp:lastPrinted>2016-01-22T13:02:05Z</cp:lastPrinted>
  <dcterms:created xsi:type="dcterms:W3CDTF">2016-01-20T13:07:02Z</dcterms:created>
  <dcterms:modified xsi:type="dcterms:W3CDTF">2019-10-26T21:46:55Z</dcterms:modified>
</cp:coreProperties>
</file>