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3" r:id="rId2"/>
    <p:sldMasterId id="2147483756" r:id="rId3"/>
    <p:sldMasterId id="2147483777" r:id="rId4"/>
  </p:sldMasterIdLst>
  <p:notesMasterIdLst>
    <p:notesMasterId r:id="rId41"/>
  </p:notesMasterIdLst>
  <p:handoutMasterIdLst>
    <p:handoutMasterId r:id="rId42"/>
  </p:handoutMasterIdLst>
  <p:sldIdLst>
    <p:sldId id="2534" r:id="rId5"/>
    <p:sldId id="2535" r:id="rId6"/>
    <p:sldId id="2536" r:id="rId7"/>
    <p:sldId id="2537" r:id="rId8"/>
    <p:sldId id="2538" r:id="rId9"/>
    <p:sldId id="2539" r:id="rId10"/>
    <p:sldId id="2540" r:id="rId11"/>
    <p:sldId id="2541" r:id="rId12"/>
    <p:sldId id="2542" r:id="rId13"/>
    <p:sldId id="2543" r:id="rId14"/>
    <p:sldId id="2544" r:id="rId15"/>
    <p:sldId id="2545" r:id="rId16"/>
    <p:sldId id="2546" r:id="rId17"/>
    <p:sldId id="2547" r:id="rId18"/>
    <p:sldId id="2548" r:id="rId19"/>
    <p:sldId id="2549" r:id="rId20"/>
    <p:sldId id="2550" r:id="rId21"/>
    <p:sldId id="2551" r:id="rId22"/>
    <p:sldId id="2552" r:id="rId23"/>
    <p:sldId id="2553" r:id="rId24"/>
    <p:sldId id="2517" r:id="rId25"/>
    <p:sldId id="2519" r:id="rId26"/>
    <p:sldId id="2522" r:id="rId27"/>
    <p:sldId id="2523" r:id="rId28"/>
    <p:sldId id="2524" r:id="rId29"/>
    <p:sldId id="2525" r:id="rId30"/>
    <p:sldId id="2526" r:id="rId31"/>
    <p:sldId id="2533" r:id="rId32"/>
    <p:sldId id="2527" r:id="rId33"/>
    <p:sldId id="2532" r:id="rId34"/>
    <p:sldId id="2528" r:id="rId35"/>
    <p:sldId id="2529" r:id="rId36"/>
    <p:sldId id="2531" r:id="rId37"/>
    <p:sldId id="2556" r:id="rId38"/>
    <p:sldId id="2554" r:id="rId39"/>
    <p:sldId id="255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ger Schunemann" initials="HS" lastIdx="11" clrIdx="0"/>
  <p:cmAuthor id="1" name="Holger Schuenemann" initials="HS" lastIdx="3" clrIdx="1"/>
  <p:cmAuthor id="2" name="Holger Schunemann" initials="" lastIdx="1" clrIdx="2"/>
  <p:cmAuthor id="3" name="Holger Schuenemann" initials="HJS" lastIdx="2" clrIdx="3"/>
  <p:cmAuthor id="4" name="hjs" initials="hjs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D1F"/>
    <a:srgbClr val="2A6B1B"/>
    <a:srgbClr val="D93019"/>
    <a:srgbClr val="564044"/>
    <a:srgbClr val="EBEEF5"/>
    <a:srgbClr val="CFD8E7"/>
    <a:srgbClr val="EED5F9"/>
    <a:srgbClr val="E3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6" autoAdjust="0"/>
    <p:restoredTop sz="75793" autoAdjust="0"/>
  </p:normalViewPr>
  <p:slideViewPr>
    <p:cSldViewPr>
      <p:cViewPr varScale="1">
        <p:scale>
          <a:sx n="87" d="100"/>
          <a:sy n="87" d="100"/>
        </p:scale>
        <p:origin x="20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71BDCF-8E91-4B1A-8116-2BDAEA0D689E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9D36B5-1DCC-4415-B6CD-92196300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319E78-E029-4EB6-BB6A-7B5EFDCCAE11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41621-1E5A-4FFF-A0C8-93DA2663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41621-1E5A-4FFF-A0C8-93DA26631E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9B2F7-2669-4DC1-BF84-AC56620657C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3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41621-1E5A-4FFF-A0C8-93DA26631E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41621-1E5A-4FFF-A0C8-93DA26631E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6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3C9DA-6EE5-4D90-ABA1-E2FC7D0E96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96C-92A7-4A47-82A9-B5A89F9A68F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778F4-D50D-4A64-ACAA-163C11E23381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264F9-5B7C-4D81-832E-03E02CDE6097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4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86776" y="0"/>
            <a:ext cx="857224" cy="1600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5355" y="369089"/>
            <a:ext cx="7842275" cy="6133311"/>
          </a:xfrm>
        </p:spPr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7630" y="911224"/>
            <a:ext cx="846369" cy="728663"/>
          </a:xfrm>
        </p:spPr>
        <p:txBody>
          <a:bodyPr anchor="b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venir Book"/>
                <a:cs typeface="Avenir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8373830" y="1639887"/>
            <a:ext cx="846370" cy="5218113"/>
          </a:xfrm>
        </p:spPr>
        <p:txBody>
          <a:bodyPr vert="eaVert" lIns="108000" rIns="108000" anchor="b">
            <a:noAutofit/>
          </a:bodyPr>
          <a:lstStyle>
            <a:lvl1pPr marL="0" indent="0">
              <a:buNone/>
              <a:defRPr sz="4400" b="0" cap="none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2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800000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0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6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C76F-49C2-1947-8C6F-D4F5BE317DE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512A4-9ED2-7B43-81AA-967054B2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31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63308" y="6326678"/>
            <a:ext cx="537842" cy="5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96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0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04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2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45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3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80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56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5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9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9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AD794-51C8-49B0-8B90-6F8ED6991852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2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4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21C83-24EF-4F89-8E05-15C2E102DCBF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3C286-C5CE-4B91-BBE1-640ABAE97BCC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B6FC6-5D4E-43F9-A80F-9F7A419C3425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6624A-E00F-41A2-B165-DCE2F27419E1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AA52-5210-4B52-B03A-06BD152862E8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12AE05-CC0F-485C-8E77-5A717884AB39}" type="datetime1">
              <a:rPr lang="en-US" smtClean="0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6351587"/>
            <a:ext cx="1547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effectLst>
            <a:outerShdw blurRad="50800" dist="38100" dir="5460000" algn="tl" rotWithShape="0">
              <a:srgbClr val="000000">
                <a:alpha val="43000"/>
              </a:srgbClr>
            </a:outerShdw>
          </a:effectLst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55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lang="en-CA" sz="4400" b="1" kern="1200" smtClean="0">
          <a:solidFill>
            <a:srgbClr val="800000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CA" sz="3200" kern="1200" dirty="0" smtClean="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CA" sz="3200" kern="1200" dirty="0" smtClean="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CA" sz="3200" kern="1200" dirty="0" smtClean="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CA" sz="3200" kern="1200" dirty="0" smtClean="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3200" kern="1200" dirty="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5CB966-41C1-4A6D-9F72-CB5A6783C1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2ADADA-44E3-4541-86E5-0582181205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44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3/11/14/opinion/dont-give-more-patients-statins.html?_r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ublicintegrity.org/news/Institute-of-Medicin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14400" y="3581400"/>
            <a:ext cx="6400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29625" y="1768643"/>
            <a:ext cx="714375" cy="135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62000" y="52816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89000" y="1700213"/>
            <a:ext cx="7772400" cy="2033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7100" kern="1500" baseline="-1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⊕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lger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Schünemann</a:t>
            </a:r>
            <a:r>
              <a:rPr lang="de-DE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MD, </a:t>
            </a:r>
            <a:r>
              <a:rPr lang="de-DE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PhD</a:t>
            </a:r>
            <a:r>
              <a:rPr lang="de-DE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Chair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Dept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Clinical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Epidemiology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Biostatistics</a:t>
            </a:r>
            <a:endParaRPr lang="de-DE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endParaRPr lang="de-DE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Gent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Chair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Healthcare</a:t>
            </a:r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</a:t>
            </a:r>
          </a:p>
          <a:p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McMaster University, Hamilton, Canada</a:t>
            </a:r>
          </a:p>
          <a:p>
            <a:r>
              <a:rPr lang="de-DE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schunemann_mac</a:t>
            </a:r>
            <a:endParaRPr lang="de-DE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67" y="3148013"/>
            <a:ext cx="279400" cy="279400"/>
          </a:xfrm>
          <a:prstGeom prst="rect">
            <a:avLst/>
          </a:prstGeom>
        </p:spPr>
      </p:pic>
      <p:pic>
        <p:nvPicPr>
          <p:cNvPr id="8" name="Picture 2" descr="Description: CEB-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00"/>
            <a:ext cx="22703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733800"/>
            <a:ext cx="8384450" cy="2198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152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05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00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73954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81000" y="457200"/>
            <a:ext cx="6820681" cy="2219325"/>
            <a:chOff x="304800" y="2438400"/>
            <a:chExt cx="6820681" cy="2219325"/>
          </a:xfrm>
        </p:grpSpPr>
        <p:pic>
          <p:nvPicPr>
            <p:cNvPr id="1700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49030"/>
            <a:stretch>
              <a:fillRect/>
            </a:stretch>
          </p:blipFill>
          <p:spPr bwMode="auto">
            <a:xfrm>
              <a:off x="304800" y="2438400"/>
              <a:ext cx="6820681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86427"/>
            <a:stretch>
              <a:fillRect/>
            </a:stretch>
          </p:blipFill>
          <p:spPr bwMode="auto">
            <a:xfrm>
              <a:off x="304800" y="4191000"/>
              <a:ext cx="6820681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00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63364"/>
          <a:stretch>
            <a:fillRect/>
          </a:stretch>
        </p:blipFill>
        <p:spPr bwMode="auto">
          <a:xfrm>
            <a:off x="4114800" y="2514600"/>
            <a:ext cx="3057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965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for this GIN </a:t>
            </a:r>
            <a:br>
              <a:rPr lang="en-US" dirty="0"/>
            </a:br>
            <a:r>
              <a:rPr lang="en-US" dirty="0"/>
              <a:t>position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declared our interests</a:t>
            </a:r>
          </a:p>
          <a:p>
            <a:r>
              <a:rPr lang="en-US" dirty="0"/>
              <a:t>Board of Trustees members</a:t>
            </a:r>
          </a:p>
          <a:p>
            <a:r>
              <a:rPr lang="en-US" dirty="0"/>
              <a:t>Reviewed policies of organizations and literature on COI disclosure and management</a:t>
            </a:r>
          </a:p>
          <a:p>
            <a:r>
              <a:rPr lang="en-US" dirty="0"/>
              <a:t>A few hundred emails</a:t>
            </a:r>
          </a:p>
          <a:p>
            <a:r>
              <a:rPr lang="en-US" dirty="0"/>
              <a:t>Teleconferences</a:t>
            </a:r>
          </a:p>
          <a:p>
            <a:r>
              <a:rPr lang="en-US" dirty="0"/>
              <a:t>X drafts and rounds of feedback</a:t>
            </a:r>
          </a:p>
          <a:p>
            <a:r>
              <a:rPr lang="en-US" dirty="0"/>
              <a:t>Consensus on principles</a:t>
            </a:r>
          </a:p>
        </p:txBody>
      </p:sp>
    </p:spTree>
    <p:extLst>
      <p:ext uri="{BB962C8B-B14F-4D97-AF65-F5344CB8AC3E}">
        <p14:creationId xmlns:p14="http://schemas.microsoft.com/office/powerpoint/2010/main" val="1771450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314" b="48279"/>
          <a:stretch/>
        </p:blipFill>
        <p:spPr>
          <a:xfrm>
            <a:off x="-12700" y="838201"/>
            <a:ext cx="8358414" cy="246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1389743"/>
            <a:ext cx="2057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46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314"/>
          <a:stretch/>
        </p:blipFill>
        <p:spPr>
          <a:xfrm>
            <a:off x="-12700" y="838200"/>
            <a:ext cx="8358414" cy="4763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1389743"/>
            <a:ext cx="2057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38885"/>
            <a:ext cx="5181600" cy="2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314"/>
          <a:stretch/>
        </p:blipFill>
        <p:spPr>
          <a:xfrm>
            <a:off x="-12700" y="838200"/>
            <a:ext cx="8358414" cy="4763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1389743"/>
            <a:ext cx="2057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17" t="13025" r="1184" b="47213"/>
          <a:stretch/>
        </p:blipFill>
        <p:spPr>
          <a:xfrm>
            <a:off x="-152400" y="1371600"/>
            <a:ext cx="9525000" cy="189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478" t="52728" r="61" b="2424"/>
          <a:stretch/>
        </p:blipFill>
        <p:spPr>
          <a:xfrm>
            <a:off x="-76200" y="3280228"/>
            <a:ext cx="9423400" cy="20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2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7800"/>
          <a:stretch/>
        </p:blipFill>
        <p:spPr>
          <a:xfrm>
            <a:off x="0" y="76201"/>
            <a:ext cx="9144000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3279"/>
          <a:stretch/>
        </p:blipFill>
        <p:spPr>
          <a:xfrm>
            <a:off x="0" y="1219201"/>
            <a:ext cx="9144000" cy="119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1444"/>
            <a:ext cx="9144000" cy="3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0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3765"/>
          <a:stretch/>
        </p:blipFill>
        <p:spPr>
          <a:xfrm>
            <a:off x="0" y="76201"/>
            <a:ext cx="9144000" cy="1139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561"/>
          <a:stretch/>
        </p:blipFill>
        <p:spPr>
          <a:xfrm>
            <a:off x="0" y="2413000"/>
            <a:ext cx="9144000" cy="21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39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3765"/>
          <a:stretch/>
        </p:blipFill>
        <p:spPr>
          <a:xfrm>
            <a:off x="0" y="76201"/>
            <a:ext cx="9144000" cy="113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700"/>
            <a:ext cx="9144000" cy="24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58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41"/>
          <a:stretch/>
        </p:blipFill>
        <p:spPr>
          <a:xfrm>
            <a:off x="0" y="1451428"/>
            <a:ext cx="9144000" cy="40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80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3765"/>
          <a:stretch/>
        </p:blipFill>
        <p:spPr>
          <a:xfrm>
            <a:off x="0" y="76201"/>
            <a:ext cx="9144000" cy="1139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460"/>
          <a:stretch/>
        </p:blipFill>
        <p:spPr>
          <a:xfrm>
            <a:off x="0" y="2781300"/>
            <a:ext cx="9144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2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43224" y="3276600"/>
            <a:ext cx="2447676" cy="647312"/>
            <a:chOff x="4953000" y="4343400"/>
            <a:chExt cx="3596245" cy="9510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5238"/>
            <a:stretch/>
          </p:blipFill>
          <p:spPr>
            <a:xfrm>
              <a:off x="5722503" y="4343400"/>
              <a:ext cx="2826742" cy="9510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76429"/>
            <a:stretch/>
          </p:blipFill>
          <p:spPr>
            <a:xfrm>
              <a:off x="4953000" y="4466478"/>
              <a:ext cx="677197" cy="74914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r="5611" b="29818"/>
          <a:stretch/>
        </p:blipFill>
        <p:spPr bwMode="auto">
          <a:xfrm>
            <a:off x="2093848" y="1428556"/>
            <a:ext cx="4209992" cy="7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venir Book"/>
                <a:ea typeface="Verdana" pitchFamily="34" charset="0"/>
                <a:cs typeface="Avenir Book"/>
              </a:rPr>
              <a:t>Co-chair </a:t>
            </a:r>
          </a:p>
          <a:p>
            <a:r>
              <a:rPr lang="en-US" sz="2800" dirty="0">
                <a:ea typeface="Verdana" pitchFamily="34" charset="0"/>
              </a:rPr>
              <a:t>Various guideline and other committees</a:t>
            </a:r>
          </a:p>
          <a:p>
            <a:pPr lvl="1"/>
            <a:r>
              <a:rPr lang="en-US" sz="2400" dirty="0">
                <a:ea typeface="Verdana" pitchFamily="34" charset="0"/>
              </a:rPr>
              <a:t>Co-director, WHO collaborating center on evidence informed policy making</a:t>
            </a:r>
          </a:p>
          <a:p>
            <a:r>
              <a:rPr lang="en-US" sz="2800" dirty="0">
                <a:ea typeface="Verdana" pitchFamily="34" charset="0"/>
              </a:rPr>
              <a:t>                          – Steering group</a:t>
            </a:r>
          </a:p>
          <a:p>
            <a:r>
              <a:rPr lang="en-US" sz="2800" dirty="0">
                <a:latin typeface="Avenir Book"/>
                <a:ea typeface="Verdana" pitchFamily="34" charset="0"/>
                <a:cs typeface="Avenir Book"/>
              </a:rPr>
              <a:t>      GIN – Board of Directors</a:t>
            </a:r>
          </a:p>
          <a:p>
            <a:r>
              <a:rPr lang="en-US" sz="2800" dirty="0">
                <a:latin typeface="Avenir Book"/>
                <a:ea typeface="Verdana" pitchFamily="34" charset="0"/>
                <a:cs typeface="Avenir Book"/>
              </a:rPr>
              <a:t>No direct financial COI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886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499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Stick to your methods!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Conflicts will be there!</a:t>
            </a:r>
          </a:p>
          <a:p>
            <a:r>
              <a:rPr lang="en-US" dirty="0"/>
              <a:t>Transparent methods and documentation of guideline development will be the best tool to protect against risk of bias</a:t>
            </a:r>
          </a:p>
          <a:p>
            <a:r>
              <a:rPr lang="en-US" dirty="0"/>
              <a:t>GIN-McMaster Guideline Development Checklist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037"/>
            <a:ext cx="9144000" cy="1911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938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37" y="871870"/>
            <a:ext cx="83040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Implementation Example:</a:t>
            </a:r>
          </a:p>
          <a:p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American College of Physicians</a:t>
            </a:r>
          </a:p>
          <a:p>
            <a:br>
              <a:rPr lang="en-US" altLang="en-US" sz="4400" b="1" dirty="0">
                <a:solidFill>
                  <a:srgbClr val="007C66"/>
                </a:solidFill>
                <a:latin typeface="Calibri" pitchFamily="34" charset="0"/>
                <a:cs typeface="Calibri" pitchFamily="34" charset="0"/>
              </a:rPr>
            </a:br>
            <a:br>
              <a:rPr lang="en-US" altLang="en-US" sz="3200" b="1" dirty="0">
                <a:solidFill>
                  <a:srgbClr val="007C66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Amir Qaseem MD, PhD, MHA, FACP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Director, American College of Physicians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Immediate Past President, Guidelines International Network</a:t>
            </a:r>
            <a:endParaRPr lang="en-US" sz="2800" b="1" dirty="0">
              <a:solidFill>
                <a:srgbClr val="FF0000"/>
              </a:solidFill>
              <a:latin typeface="Tw Cen MT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868" y="5866544"/>
            <a:ext cx="1005132" cy="9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1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049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 of Interests 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/>
          <a:lstStyle/>
          <a:p>
            <a:r>
              <a:rPr lang="en-US" sz="3000" dirty="0"/>
              <a:t>Financial: None</a:t>
            </a:r>
          </a:p>
          <a:p>
            <a:r>
              <a:rPr lang="en-US" sz="3000" dirty="0"/>
              <a:t>Non-financial/Intellectual/Indirect:</a:t>
            </a:r>
          </a:p>
          <a:p>
            <a:pPr lvl="1"/>
            <a:r>
              <a:rPr lang="en-US" dirty="0"/>
              <a:t>Author on the GIN Disclosure/Management of Interests Paper</a:t>
            </a:r>
          </a:p>
          <a:p>
            <a:pPr lvl="1"/>
            <a:r>
              <a:rPr lang="en-US" dirty="0"/>
              <a:t>Board of Trustees of G-I-N</a:t>
            </a:r>
          </a:p>
          <a:p>
            <a:pPr lvl="1"/>
            <a:r>
              <a:rPr lang="en-US" dirty="0"/>
              <a:t>National Quality Forum (NQF)</a:t>
            </a:r>
          </a:p>
          <a:p>
            <a:pPr lvl="1"/>
            <a:r>
              <a:rPr lang="en-US" dirty="0"/>
              <a:t>Centers for Disease Control and Prevention (CDC)</a:t>
            </a:r>
          </a:p>
          <a:p>
            <a:pPr lvl="1"/>
            <a:r>
              <a:rPr lang="en-US" dirty="0"/>
              <a:t>Council of Medical Specialty Societies</a:t>
            </a:r>
          </a:p>
        </p:txBody>
      </p:sp>
    </p:spTree>
    <p:extLst>
      <p:ext uri="{BB962C8B-B14F-4D97-AF65-F5344CB8AC3E}">
        <p14:creationId xmlns:p14="http://schemas.microsoft.com/office/powerpoint/2010/main" val="2021867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52" y="36945"/>
            <a:ext cx="7499176" cy="14261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Perception or Real COI?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1" y="1524000"/>
            <a:ext cx="7778972" cy="475252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New York Times – Nov 13, 2013 “Don’t give more patients statins”</a:t>
            </a:r>
          </a:p>
          <a:p>
            <a:r>
              <a:rPr lang="en-US" dirty="0">
                <a:latin typeface="+mn-lt"/>
              </a:rPr>
              <a:t>“The group that wrote the recommendations was not sufficiently free of conflicts of interest; several of the experts on the panel have recent or current financial ties to drug makers.”</a:t>
            </a:r>
          </a:p>
          <a:p>
            <a:pPr marL="0" indent="0">
              <a:buNone/>
            </a:pPr>
            <a:r>
              <a:rPr lang="en-US" sz="1600" dirty="0">
                <a:latin typeface="+mn-lt"/>
                <a:hlinkClick r:id="rId3"/>
              </a:rPr>
              <a:t>http://www.nytimes.com/2013/11/14/opinion/dont-give-more-patients-statins.html?_r=0</a:t>
            </a:r>
            <a:endParaRPr lang="en-US" sz="1600" dirty="0">
              <a:latin typeface="+mn-lt"/>
            </a:endParaRPr>
          </a:p>
          <a:p>
            <a:r>
              <a:rPr lang="en-US" dirty="0">
                <a:latin typeface="+mn-lt"/>
              </a:rPr>
              <a:t>Issue is not that whether there was influence or not but perception lead to the red flag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09600" y="12192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22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 flipV="1">
            <a:off x="705910" y="11430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04800" y="344142"/>
            <a:ext cx="86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AMC Leaders on Pharma Boards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51178" y="5556403"/>
            <a:ext cx="3092563" cy="9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22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Anderson TS et al. </a:t>
            </a:r>
            <a:r>
              <a:rPr lang="en-US" altLang="en-US" sz="1422" dirty="0">
                <a:latin typeface="+mj-lt"/>
              </a:rPr>
              <a:t>Academic medical center leadership on pharmaceutical company boards of directors.</a:t>
            </a:r>
          </a:p>
          <a:p>
            <a:pPr algn="ctr" eaLnBrk="1" hangingPunct="1"/>
            <a:r>
              <a:rPr lang="en-US" altLang="en-US" sz="1422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JAMA 2014; 311:1353-1355</a:t>
            </a:r>
            <a:endParaRPr lang="en-US" altLang="en-US" sz="1422" dirty="0">
              <a:latin typeface="+mj-lt"/>
            </a:endParaRPr>
          </a:p>
        </p:txBody>
      </p:sp>
      <p:pic>
        <p:nvPicPr>
          <p:cNvPr id="2053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2" b="16736"/>
          <a:stretch>
            <a:fillRect/>
          </a:stretch>
        </p:blipFill>
        <p:spPr bwMode="auto">
          <a:xfrm>
            <a:off x="5251178" y="1416026"/>
            <a:ext cx="3158084" cy="39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51247"/>
          <a:stretch>
            <a:fillRect/>
          </a:stretch>
        </p:blipFill>
        <p:spPr bwMode="auto">
          <a:xfrm>
            <a:off x="1524000" y="1416026"/>
            <a:ext cx="3516622" cy="53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4817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3127" r="19000" b="6245"/>
          <a:stretch>
            <a:fillRect/>
          </a:stretch>
        </p:blipFill>
        <p:spPr bwMode="auto">
          <a:xfrm>
            <a:off x="101600" y="481190"/>
            <a:ext cx="6299200" cy="588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436533" y="2006600"/>
            <a:ext cx="4673601" cy="436315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33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4572000" y="2142067"/>
            <a:ext cx="43349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6197600" y="584200"/>
            <a:ext cx="29125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IOM, COI,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and Pain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1388534" y="2819400"/>
            <a:ext cx="3115733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67" u="sng">
                <a:solidFill>
                  <a:schemeClr val="accent2"/>
                </a:solidFill>
              </a:rPr>
              <a:t>arthritis-control.com/iom-and-coi-painful-disclosures/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6533" y="2277535"/>
            <a:ext cx="46736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“100 million Americans suffer from severe chronic pain”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9 of 19 experts ties with pharma making narcotic painkillers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For example:</a:t>
            </a:r>
          </a:p>
          <a:p>
            <a:pPr marL="410639" indent="-210259">
              <a:defRPr/>
            </a:pPr>
            <a:r>
              <a:rPr lang="en-US" dirty="0">
                <a:solidFill>
                  <a:schemeClr val="bg1"/>
                </a:solidFill>
              </a:rPr>
              <a:t>One individual, Stanford U SOM</a:t>
            </a:r>
          </a:p>
          <a:p>
            <a:pPr marL="410639" indent="-210259">
              <a:defRPr/>
            </a:pPr>
            <a:r>
              <a:rPr lang="en-US" dirty="0">
                <a:solidFill>
                  <a:schemeClr val="bg1"/>
                </a:solidFill>
              </a:rPr>
              <a:t>Medical school received $3M unrestricted educational grant in Jan’10</a:t>
            </a:r>
          </a:p>
          <a:p>
            <a:pPr marL="410639" indent="-210259">
              <a:defRPr/>
            </a:pPr>
            <a:r>
              <a:rPr lang="en-US" dirty="0">
                <a:solidFill>
                  <a:schemeClr val="bg1"/>
                </a:solidFill>
              </a:rPr>
              <a:t>Another individual, at Penn</a:t>
            </a:r>
          </a:p>
          <a:p>
            <a:pPr marL="410639" indent="-210259">
              <a:defRPr/>
            </a:pPr>
            <a:r>
              <a:rPr lang="en-US" dirty="0">
                <a:solidFill>
                  <a:schemeClr val="bg1"/>
                </a:solidFill>
              </a:rPr>
              <a:t>2011 board member, </a:t>
            </a:r>
            <a:r>
              <a:rPr lang="en-US" dirty="0" err="1">
                <a:solidFill>
                  <a:schemeClr val="bg1"/>
                </a:solidFill>
              </a:rPr>
              <a:t>Amer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</a:t>
            </a:r>
            <a:r>
              <a:rPr lang="en-US" dirty="0">
                <a:solidFill>
                  <a:schemeClr val="bg1"/>
                </a:solidFill>
              </a:rPr>
              <a:t> Pain Medicine</a:t>
            </a:r>
          </a:p>
          <a:p>
            <a:pPr marL="410639" indent="-210259">
              <a:defRPr/>
            </a:pPr>
            <a:r>
              <a:rPr lang="en-US" dirty="0">
                <a:solidFill>
                  <a:schemeClr val="bg1"/>
                </a:solidFill>
              </a:rPr>
              <a:t>Consultant to various companies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dirty="0">
                <a:hlinkClick r:id="rId4"/>
              </a:rPr>
              <a:t>www.publicintegrity.org/news/Institute-of-Medicine</a:t>
            </a:r>
            <a:r>
              <a:rPr lang="en-US" dirty="0"/>
              <a:t> </a:t>
            </a:r>
          </a:p>
        </p:txBody>
      </p:sp>
      <p:cxnSp>
        <p:nvCxnSpPr>
          <p:cNvPr id="3080" name="Straight Arrow Connector 6"/>
          <p:cNvCxnSpPr>
            <a:cxnSpLocks noChangeShapeType="1"/>
          </p:cNvCxnSpPr>
          <p:nvPr/>
        </p:nvCxnSpPr>
        <p:spPr bwMode="auto">
          <a:xfrm flipH="1">
            <a:off x="3623733" y="3140968"/>
            <a:ext cx="812800" cy="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37173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4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73" y="1676400"/>
            <a:ext cx="7805334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Public disclosure of </a:t>
            </a:r>
            <a:r>
              <a:rPr lang="en-US" b="1" dirty="0">
                <a:latin typeface="+mn-lt"/>
              </a:rPr>
              <a:t>ALL</a:t>
            </a:r>
            <a:r>
              <a:rPr lang="en-US" dirty="0">
                <a:latin typeface="+mn-lt"/>
              </a:rPr>
              <a:t> interests (It is not disclosure of conflicts of interests or relevant interests)</a:t>
            </a:r>
          </a:p>
          <a:p>
            <a:r>
              <a:rPr lang="en-US" dirty="0">
                <a:latin typeface="+mn-lt"/>
              </a:rPr>
              <a:t>Can only </a:t>
            </a:r>
            <a:r>
              <a:rPr lang="en-US" b="1" dirty="0">
                <a:latin typeface="+mn-lt"/>
              </a:rPr>
              <a:t>MANAGE</a:t>
            </a:r>
            <a:r>
              <a:rPr lang="en-US" dirty="0">
                <a:latin typeface="+mn-lt"/>
              </a:rPr>
              <a:t> conflicts. Can not </a:t>
            </a:r>
            <a:r>
              <a:rPr lang="en-US" b="1" dirty="0">
                <a:latin typeface="+mn-lt"/>
              </a:rPr>
              <a:t>RESOLVE</a:t>
            </a:r>
            <a:r>
              <a:rPr lang="en-US" dirty="0">
                <a:latin typeface="+mn-lt"/>
              </a:rPr>
              <a:t> conflicts.</a:t>
            </a:r>
          </a:p>
          <a:p>
            <a:r>
              <a:rPr lang="en-US" dirty="0">
                <a:latin typeface="+mn-lt"/>
              </a:rPr>
              <a:t>No difference between </a:t>
            </a:r>
            <a:r>
              <a:rPr lang="en-US" b="1" dirty="0">
                <a:latin typeface="+mn-lt"/>
              </a:rPr>
              <a:t>PERCIEVED</a:t>
            </a:r>
            <a:r>
              <a:rPr lang="en-US" dirty="0">
                <a:latin typeface="+mn-lt"/>
              </a:rPr>
              <a:t> conflict and </a:t>
            </a:r>
            <a:r>
              <a:rPr lang="en-US" b="1" dirty="0">
                <a:latin typeface="+mn-lt"/>
              </a:rPr>
              <a:t>REAL/ACTUAL</a:t>
            </a:r>
            <a:r>
              <a:rPr lang="en-US" dirty="0">
                <a:latin typeface="+mn-lt"/>
              </a:rPr>
              <a:t> conflict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09600" y="12954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834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</a:rPr>
              <a:t>Categories of Interests (Individual and Close Personal Relations)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17646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Financial</a:t>
            </a:r>
          </a:p>
          <a:p>
            <a:r>
              <a:rPr lang="en-US" sz="2400" dirty="0">
                <a:latin typeface="+mn-lt"/>
              </a:rPr>
              <a:t>Intellectual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Direct </a:t>
            </a:r>
          </a:p>
          <a:p>
            <a:r>
              <a:rPr lang="en-US" sz="2400" dirty="0">
                <a:latin typeface="+mn-lt"/>
              </a:rPr>
              <a:t>Indirect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Active</a:t>
            </a:r>
          </a:p>
          <a:p>
            <a:r>
              <a:rPr lang="en-US" sz="2400" dirty="0">
                <a:latin typeface="+mn-lt"/>
              </a:rPr>
              <a:t>Inactive (past 3 years)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One year post guideline project completion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85800" y="16002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702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</a:rPr>
              <a:t>Categories of Interests (Individual and Close Personal Relations)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17646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317D1F"/>
                </a:solidFill>
                <a:latin typeface="+mn-lt"/>
              </a:rPr>
              <a:t>Low Level Conflict</a:t>
            </a:r>
          </a:p>
          <a:p>
            <a:r>
              <a:rPr lang="en-US" sz="4400" dirty="0">
                <a:solidFill>
                  <a:srgbClr val="FFC000"/>
                </a:solidFill>
                <a:latin typeface="+mn-lt"/>
              </a:rPr>
              <a:t>Moderate Level Conflict</a:t>
            </a:r>
          </a:p>
          <a:p>
            <a:r>
              <a:rPr lang="en-US" sz="4400" dirty="0">
                <a:solidFill>
                  <a:srgbClr val="FF0000"/>
                </a:solidFill>
                <a:latin typeface="+mn-lt"/>
              </a:rPr>
              <a:t>High Level Conflict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85800" y="16002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19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9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Low Level Conflict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(No Exclusion)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9" y="1723735"/>
            <a:ext cx="7784073" cy="4525963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+mn-lt"/>
              </a:rPr>
              <a:t>No direct financial</a:t>
            </a:r>
          </a:p>
          <a:p>
            <a:r>
              <a:rPr lang="en-US" dirty="0">
                <a:latin typeface="+mn-lt"/>
              </a:rPr>
              <a:t>No indirect financial.</a:t>
            </a:r>
          </a:p>
          <a:p>
            <a:r>
              <a:rPr lang="en-US" dirty="0">
                <a:latin typeface="+mn-lt"/>
              </a:rPr>
              <a:t>No direct intellectual</a:t>
            </a:r>
          </a:p>
          <a:p>
            <a:pPr lvl="1"/>
            <a:r>
              <a:rPr lang="en-US" dirty="0">
                <a:latin typeface="+mn-lt"/>
              </a:rPr>
              <a:t>Have not published a recommendation on a topic area.</a:t>
            </a:r>
          </a:p>
          <a:p>
            <a:pPr lvl="1"/>
            <a:r>
              <a:rPr lang="en-US" dirty="0">
                <a:latin typeface="+mn-lt"/>
              </a:rPr>
              <a:t>Worked on guidelines on different topic area</a:t>
            </a:r>
          </a:p>
          <a:p>
            <a:r>
              <a:rPr lang="en-US" dirty="0">
                <a:latin typeface="+mn-lt"/>
              </a:rPr>
              <a:t>Action: Full participation</a:t>
            </a:r>
          </a:p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783229" y="15240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90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 </a:t>
            </a:r>
            <a:r>
              <a:rPr lang="en-US" b="1" dirty="0"/>
              <a:t>divergence between an individual’s private interests and his or her professional obligations </a:t>
            </a:r>
            <a:r>
              <a:rPr lang="en-US" dirty="0"/>
              <a:t>such that an independent observer </a:t>
            </a:r>
            <a:r>
              <a:rPr lang="en-US" b="1" dirty="0"/>
              <a:t>might reasonably question </a:t>
            </a:r>
            <a:r>
              <a:rPr lang="en-US" dirty="0"/>
              <a:t>whether the individual’s professional actions or decisions are motivated by personal gain, such as direct financial, academic advancement, clinical revenue streams, or community standing.”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Schünemann</a:t>
            </a:r>
            <a:r>
              <a:rPr lang="en-US" sz="1000" dirty="0"/>
              <a:t> et al. Am J </a:t>
            </a:r>
            <a:r>
              <a:rPr lang="en-US" sz="1000" dirty="0" err="1"/>
              <a:t>Respir</a:t>
            </a:r>
            <a:r>
              <a:rPr lang="en-US" sz="1000" dirty="0"/>
              <a:t> </a:t>
            </a:r>
            <a:r>
              <a:rPr lang="en-US" sz="1000" dirty="0" err="1"/>
              <a:t>Crit</a:t>
            </a:r>
            <a:r>
              <a:rPr lang="en-US" sz="1000" dirty="0"/>
              <a:t> Care Med. 2009</a:t>
            </a:r>
          </a:p>
        </p:txBody>
      </p:sp>
    </p:spTree>
    <p:extLst>
      <p:ext uri="{BB962C8B-B14F-4D97-AF65-F5344CB8AC3E}">
        <p14:creationId xmlns:p14="http://schemas.microsoft.com/office/powerpoint/2010/main" val="21605291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Moderate Level Conflict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(Partial Exclusion)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89099"/>
            <a:ext cx="8229600" cy="4525963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Direct financial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j-lt"/>
              </a:rPr>
              <a:t>i</a:t>
            </a:r>
            <a:r>
              <a:rPr lang="en-US" dirty="0">
                <a:latin typeface="+mj-lt"/>
              </a:rPr>
              <a:t>ndividual receives grant from industry that     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        goes to employer on a topic area not related to a 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        guideline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Individual receives funding from non-profit (e.g. AHRQ, NIH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etc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 on a topic area directly related to a guideline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 </a:t>
            </a:r>
          </a:p>
          <a:p>
            <a:r>
              <a:rPr lang="en-US" dirty="0">
                <a:latin typeface="+mn-lt"/>
              </a:rPr>
              <a:t>Indirect financial</a:t>
            </a:r>
          </a:p>
          <a:p>
            <a:pPr lvl="1"/>
            <a:r>
              <a:rPr lang="en-US" dirty="0">
                <a:latin typeface="+mn-lt"/>
              </a:rPr>
              <a:t>Close personal relation received funding from pharma but not related to the guideline topic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85800" y="15240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23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Moderate Level Conflict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(Partial Exclusion)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89099"/>
            <a:ext cx="8229600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Direct intellectual</a:t>
            </a:r>
          </a:p>
          <a:p>
            <a:pPr lvl="1"/>
            <a:r>
              <a:rPr lang="en-US" dirty="0">
                <a:latin typeface="+mn-lt"/>
              </a:rPr>
              <a:t>Individual has worked on the same guideline topic for another organization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Action: Participate in the discussion but not included in the panel or author or voting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85800" y="15240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64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High Level Conflict 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(Complete Exclusion)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644"/>
            <a:ext cx="8229600" cy="45259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Direct financial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n-lt"/>
              </a:rPr>
              <a:t>Speakers bureau, stocks, boards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n-lt"/>
              </a:rPr>
              <a:t>Close personal relations receives or recently received money from pharmaceutical for a product directly related to the guideline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Action: Recused - no participation in any discussion or panel or author or voting</a:t>
            </a:r>
          </a:p>
          <a:p>
            <a:pPr lvl="1"/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57160" y="1447800"/>
            <a:ext cx="7829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345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22" y="0"/>
            <a:ext cx="62459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85800"/>
            <a:ext cx="2026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2345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5473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7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1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7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1600"/>
            <a:ext cx="55753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Do financial interest lead to conflicts in guideline development?</a:t>
            </a:r>
          </a:p>
        </p:txBody>
      </p:sp>
    </p:spTree>
    <p:extLst>
      <p:ext uri="{BB962C8B-B14F-4D97-AF65-F5344CB8AC3E}">
        <p14:creationId xmlns:p14="http://schemas.microsoft.com/office/powerpoint/2010/main" val="41510341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BIAS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600" y="1905000"/>
            <a:ext cx="6629400" cy="4025444"/>
            <a:chOff x="1371600" y="457200"/>
            <a:chExt cx="6629400" cy="4025444"/>
          </a:xfrm>
        </p:grpSpPr>
        <p:pic>
          <p:nvPicPr>
            <p:cNvPr id="5" name="Picture 4" descr="fear-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457200"/>
              <a:ext cx="6629400" cy="40127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0" y="4267200"/>
              <a:ext cx="1905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err="1">
                  <a:solidFill>
                    <a:srgbClr val="FFFFFF"/>
                  </a:solidFill>
                </a:rPr>
                <a:t>Dreamatico.com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3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/>
              <a:t>Is a problem</a:t>
            </a:r>
          </a:p>
        </p:txBody>
      </p:sp>
    </p:spTree>
    <p:extLst>
      <p:ext uri="{BB962C8B-B14F-4D97-AF65-F5344CB8AC3E}">
        <p14:creationId xmlns:p14="http://schemas.microsoft.com/office/powerpoint/2010/main" val="2536963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Today’s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ea typeface="Verdana" pitchFamily="34" charset="0"/>
              </a:rPr>
              <a:t>GIN Conflict of interest disclosure and management principles</a:t>
            </a:r>
          </a:p>
          <a:p>
            <a:endParaRPr lang="en-US" dirty="0">
              <a:ea typeface="Verdana" pitchFamily="34" charset="0"/>
            </a:endParaRPr>
          </a:p>
          <a:p>
            <a:endParaRPr lang="en-US" dirty="0">
              <a:ea typeface="Verdana" pitchFamily="34" charset="0"/>
            </a:endParaRPr>
          </a:p>
          <a:p>
            <a:endParaRPr lang="en-US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2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3108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9144000" cy="14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41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800"/>
            <a:ext cx="9144000" cy="14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8452"/>
      </p:ext>
    </p:extLst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P Guidelines Resources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65517</TotalTime>
  <Words>801</Words>
  <Application>Microsoft Office PowerPoint</Application>
  <PresentationFormat>On-screen Show (4:3)</PresentationFormat>
  <Paragraphs>127</Paragraphs>
  <Slides>36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Avenir Book</vt:lpstr>
      <vt:lpstr>Calibri</vt:lpstr>
      <vt:lpstr>Times New Roman</vt:lpstr>
      <vt:lpstr>Trebuchet MS</vt:lpstr>
      <vt:lpstr>Tw Cen MT</vt:lpstr>
      <vt:lpstr>Wingdings</vt:lpstr>
      <vt:lpstr>Office Theme</vt:lpstr>
      <vt:lpstr>Custom Design</vt:lpstr>
      <vt:lpstr>ACP Guidelines Resources 2014</vt:lpstr>
      <vt:lpstr>1_Office Theme</vt:lpstr>
      <vt:lpstr>PowerPoint Presentation</vt:lpstr>
      <vt:lpstr>Disclosure</vt:lpstr>
      <vt:lpstr>Conflict of interest</vt:lpstr>
      <vt:lpstr>PowerPoint Presentation</vt:lpstr>
      <vt:lpstr>BIAS</vt:lpstr>
      <vt:lpstr>Conflict of interest</vt:lpstr>
      <vt:lpstr>Today’s presentation</vt:lpstr>
      <vt:lpstr>PowerPoint Presentation</vt:lpstr>
      <vt:lpstr>PowerPoint Presentation</vt:lpstr>
      <vt:lpstr>PowerPoint Presentation</vt:lpstr>
      <vt:lpstr>Methods for this GIN  position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Stick to your methods!</vt:lpstr>
      <vt:lpstr>PowerPoint Presentation</vt:lpstr>
      <vt:lpstr>Disclosure of Interests </vt:lpstr>
      <vt:lpstr>Perception or Real COI?</vt:lpstr>
      <vt:lpstr>PowerPoint Presentation</vt:lpstr>
      <vt:lpstr>PowerPoint Presentation</vt:lpstr>
      <vt:lpstr>Basic Rules</vt:lpstr>
      <vt:lpstr>Categories of Interests (Individual and Close Personal Relations)</vt:lpstr>
      <vt:lpstr>Categories of Interests (Individual and Close Personal Relations)</vt:lpstr>
      <vt:lpstr>Low Level Conflict (No Exclusion)</vt:lpstr>
      <vt:lpstr>Moderate Level Conflict (Partial Exclusion)</vt:lpstr>
      <vt:lpstr>Moderate Level Conflict (Partial Exclusion)</vt:lpstr>
      <vt:lpstr>High Level Conflict  (Complete Exclusion)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Globalize the evidence – individualize Decisions</dc:title>
  <dc:creator>hjs</dc:creator>
  <cp:lastModifiedBy>Piotr Jaroch</cp:lastModifiedBy>
  <cp:revision>1419</cp:revision>
  <cp:lastPrinted>2014-04-03T13:36:35Z</cp:lastPrinted>
  <dcterms:created xsi:type="dcterms:W3CDTF">2008-06-10T18:22:48Z</dcterms:created>
  <dcterms:modified xsi:type="dcterms:W3CDTF">2021-03-08T18:53:14Z</dcterms:modified>
</cp:coreProperties>
</file>